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3"/>
    <p:sldId id="350" r:id="rId4"/>
    <p:sldId id="387" r:id="rId5"/>
    <p:sldId id="421" r:id="rId6"/>
    <p:sldId id="351" r:id="rId7"/>
    <p:sldId id="377" r:id="rId8"/>
    <p:sldId id="378" r:id="rId9"/>
    <p:sldId id="349" r:id="rId10"/>
    <p:sldId id="390" r:id="rId11"/>
    <p:sldId id="392" r:id="rId12"/>
    <p:sldId id="416" r:id="rId13"/>
    <p:sldId id="422" r:id="rId14"/>
    <p:sldId id="394" r:id="rId15"/>
    <p:sldId id="395" r:id="rId16"/>
    <p:sldId id="417" r:id="rId17"/>
    <p:sldId id="419" r:id="rId18"/>
    <p:sldId id="420" r:id="rId19"/>
    <p:sldId id="347" r:id="rId20"/>
  </p:sldIdLst>
  <p:sldSz cx="9144000" cy="571309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4D03"/>
    <a:srgbClr val="FC7B1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2" autoAdjust="0"/>
    <p:restoredTop sz="98527" autoAdjust="0"/>
  </p:normalViewPr>
  <p:slideViewPr>
    <p:cSldViewPr>
      <p:cViewPr>
        <p:scale>
          <a:sx n="100" d="100"/>
          <a:sy n="100" d="100"/>
        </p:scale>
        <p:origin x="-288" y="-48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4E846-39C3-4917-9383-DDEBCBD250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FF0F5-16FD-4D98-9CC7-7EC239E25DE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4861"/>
            <a:ext cx="7772400" cy="122468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7602"/>
            <a:ext cx="6400800" cy="146009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28802"/>
            <a:ext cx="2057400" cy="487491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802"/>
            <a:ext cx="6019800" cy="48749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1397"/>
            <a:ext cx="7772400" cy="113474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1589"/>
            <a:ext cx="7772400" cy="124980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33130"/>
            <a:ext cx="4038600" cy="37705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33130"/>
            <a:ext cx="4038600" cy="37705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8906"/>
            <a:ext cx="4040188" cy="5329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1892"/>
            <a:ext cx="4040188" cy="32918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278906"/>
            <a:ext cx="4041775" cy="5329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811892"/>
            <a:ext cx="4041775" cy="32918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5" name="Line 22"/>
          <p:cNvSpPr>
            <a:spLocks noChangeShapeType="1"/>
          </p:cNvSpPr>
          <p:nvPr userDrawn="1"/>
        </p:nvSpPr>
        <p:spPr bwMode="auto">
          <a:xfrm>
            <a:off x="2" y="637469"/>
            <a:ext cx="8691563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</a:ln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6" name="Picture 27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90" y="194416"/>
            <a:ext cx="1081087" cy="378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27479"/>
            <a:ext cx="3008313" cy="9681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479"/>
            <a:ext cx="5111750" cy="48762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195586"/>
            <a:ext cx="3008313" cy="39081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999390"/>
            <a:ext cx="5486400" cy="472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0504"/>
            <a:ext cx="5486400" cy="34280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1540"/>
            <a:ext cx="5486400" cy="6705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28801"/>
            <a:ext cx="8229600" cy="952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333130"/>
            <a:ext cx="8229600" cy="3770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5295488"/>
            <a:ext cx="2133600" cy="304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5295488"/>
            <a:ext cx="2895600" cy="304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5295488"/>
            <a:ext cx="2133600" cy="304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4.png"/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jpe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jpe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jpeg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emf"/><Relationship Id="rId1" Type="http://schemas.openxmlformats.org/officeDocument/2006/relationships/package" Target="../embeddings/Document1.docx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.emf"/><Relationship Id="rId3" Type="http://schemas.openxmlformats.org/officeDocument/2006/relationships/package" Target="../embeddings/Document3.docx"/><Relationship Id="rId2" Type="http://schemas.openxmlformats.org/officeDocument/2006/relationships/image" Target="../media/image3.emf"/><Relationship Id="rId1" Type="http://schemas.openxmlformats.org/officeDocument/2006/relationships/package" Target="../embeddings/Document2.docx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34D0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5482">
            <a:off x="-1331913" y="1895475"/>
            <a:ext cx="7572376" cy="468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组 8"/>
          <p:cNvGrpSpPr/>
          <p:nvPr/>
        </p:nvGrpSpPr>
        <p:grpSpPr bwMode="auto">
          <a:xfrm>
            <a:off x="3492500" y="687388"/>
            <a:ext cx="5283200" cy="2927350"/>
            <a:chOff x="3491881" y="687390"/>
            <a:chExt cx="5284096" cy="2928130"/>
          </a:xfrm>
        </p:grpSpPr>
        <p:sp>
          <p:nvSpPr>
            <p:cNvPr id="13" name="TextBox 3"/>
            <p:cNvSpPr txBox="1"/>
            <p:nvPr/>
          </p:nvSpPr>
          <p:spPr>
            <a:xfrm>
              <a:off x="3951441" y="913284"/>
              <a:ext cx="4824536" cy="1962951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sm" len="sm"/>
              <a:tailEnd type="none" w="sm" len="sm"/>
            </a:ln>
          </p:spPr>
          <p:txBody>
            <a:bodyPr/>
            <a:lstStyle/>
            <a:p>
              <a:pPr>
                <a:spcBef>
                  <a:spcPts val="600"/>
                </a:spcBef>
                <a:defRPr/>
              </a:pPr>
              <a:r>
                <a:rPr lang="zh-CN" altLang="en-US" sz="8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互联网</a:t>
              </a:r>
              <a:r>
                <a:rPr lang="zh-CN" altLang="en-US" sz="8800" b="1" dirty="0">
                  <a:ln>
                    <a:solidFill>
                      <a:schemeClr val="bg1"/>
                    </a:solidFill>
                  </a:ln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＋</a:t>
              </a:r>
              <a:endParaRPr lang="zh-CN" altLang="en-US" sz="8800" b="1" dirty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spcBef>
                  <a:spcPts val="600"/>
                </a:spcBef>
                <a:defRPr/>
              </a:pPr>
              <a:r>
                <a:rPr lang="zh-CN" altLang="en-US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下的创新保险服务</a:t>
              </a:r>
              <a:endPara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3491881" y="687390"/>
              <a:ext cx="5184067" cy="2928130"/>
            </a:xfrm>
            <a:custGeom>
              <a:avLst/>
              <a:gdLst>
                <a:gd name="connsiteX0" fmla="*/ 0 w 8826500"/>
                <a:gd name="connsiteY0" fmla="*/ 0 h 4635500"/>
                <a:gd name="connsiteX1" fmla="*/ 8826500 w 8826500"/>
                <a:gd name="connsiteY1" fmla="*/ 0 h 4635500"/>
                <a:gd name="connsiteX2" fmla="*/ 8826500 w 8826500"/>
                <a:gd name="connsiteY2" fmla="*/ 4635500 h 4635500"/>
                <a:gd name="connsiteX3" fmla="*/ 0 w 8826500"/>
                <a:gd name="connsiteY3" fmla="*/ 4635500 h 4635500"/>
                <a:gd name="connsiteX4" fmla="*/ 0 w 8826500"/>
                <a:gd name="connsiteY4" fmla="*/ 0 h 4635500"/>
                <a:gd name="connsiteX0-1" fmla="*/ 0 w 8826500"/>
                <a:gd name="connsiteY0-2" fmla="*/ 4635500 h 4726940"/>
                <a:gd name="connsiteX1-3" fmla="*/ 0 w 8826500"/>
                <a:gd name="connsiteY1-4" fmla="*/ 0 h 4726940"/>
                <a:gd name="connsiteX2-5" fmla="*/ 8826500 w 8826500"/>
                <a:gd name="connsiteY2-6" fmla="*/ 0 h 4726940"/>
                <a:gd name="connsiteX3-7" fmla="*/ 8826500 w 8826500"/>
                <a:gd name="connsiteY3-8" fmla="*/ 4635500 h 4726940"/>
                <a:gd name="connsiteX4-9" fmla="*/ 91440 w 8826500"/>
                <a:gd name="connsiteY4-10" fmla="*/ 4726940 h 4726940"/>
                <a:gd name="connsiteX0-11" fmla="*/ 10160 w 8836660"/>
                <a:gd name="connsiteY0-12" fmla="*/ 4635500 h 4657090"/>
                <a:gd name="connsiteX1-13" fmla="*/ 10160 w 8836660"/>
                <a:gd name="connsiteY1-14" fmla="*/ 0 h 4657090"/>
                <a:gd name="connsiteX2-15" fmla="*/ 8836660 w 8836660"/>
                <a:gd name="connsiteY2-16" fmla="*/ 0 h 4657090"/>
                <a:gd name="connsiteX3-17" fmla="*/ 8836660 w 8836660"/>
                <a:gd name="connsiteY3-18" fmla="*/ 4635500 h 4657090"/>
                <a:gd name="connsiteX4-19" fmla="*/ 0 w 8836660"/>
                <a:gd name="connsiteY4-20" fmla="*/ 4657090 h 4657090"/>
                <a:gd name="connsiteX0-21" fmla="*/ 0 w 8826500"/>
                <a:gd name="connsiteY0-22" fmla="*/ 4635500 h 4657090"/>
                <a:gd name="connsiteX1-23" fmla="*/ 0 w 8826500"/>
                <a:gd name="connsiteY1-24" fmla="*/ 0 h 4657090"/>
                <a:gd name="connsiteX2-25" fmla="*/ 8826500 w 8826500"/>
                <a:gd name="connsiteY2-26" fmla="*/ 0 h 4657090"/>
                <a:gd name="connsiteX3-27" fmla="*/ 8826500 w 8826500"/>
                <a:gd name="connsiteY3-28" fmla="*/ 4635500 h 4657090"/>
                <a:gd name="connsiteX4-29" fmla="*/ 3291840 w 8826500"/>
                <a:gd name="connsiteY4-30" fmla="*/ 4657090 h 4657090"/>
                <a:gd name="connsiteX0-31" fmla="*/ 6350 w 8826500"/>
                <a:gd name="connsiteY0-32" fmla="*/ 1073150 h 4657090"/>
                <a:gd name="connsiteX1-33" fmla="*/ 0 w 8826500"/>
                <a:gd name="connsiteY1-34" fmla="*/ 0 h 4657090"/>
                <a:gd name="connsiteX2-35" fmla="*/ 8826500 w 8826500"/>
                <a:gd name="connsiteY2-36" fmla="*/ 0 h 4657090"/>
                <a:gd name="connsiteX3-37" fmla="*/ 8826500 w 8826500"/>
                <a:gd name="connsiteY3-38" fmla="*/ 4635500 h 4657090"/>
                <a:gd name="connsiteX4-39" fmla="*/ 3291840 w 8826500"/>
                <a:gd name="connsiteY4-40" fmla="*/ 4657090 h 4657090"/>
                <a:gd name="connsiteX0-41" fmla="*/ 6350 w 8826500"/>
                <a:gd name="connsiteY0-42" fmla="*/ 1073150 h 4644390"/>
                <a:gd name="connsiteX1-43" fmla="*/ 0 w 8826500"/>
                <a:gd name="connsiteY1-44" fmla="*/ 0 h 4644390"/>
                <a:gd name="connsiteX2-45" fmla="*/ 8826500 w 8826500"/>
                <a:gd name="connsiteY2-46" fmla="*/ 0 h 4644390"/>
                <a:gd name="connsiteX3-47" fmla="*/ 8826500 w 8826500"/>
                <a:gd name="connsiteY3-48" fmla="*/ 4635500 h 4644390"/>
                <a:gd name="connsiteX4-49" fmla="*/ 3291840 w 8826500"/>
                <a:gd name="connsiteY4-50" fmla="*/ 4644390 h 4644390"/>
                <a:gd name="connsiteX0-51" fmla="*/ 611 w 8827111"/>
                <a:gd name="connsiteY0-52" fmla="*/ 796938 h 4644390"/>
                <a:gd name="connsiteX1-53" fmla="*/ 611 w 8827111"/>
                <a:gd name="connsiteY1-54" fmla="*/ 0 h 4644390"/>
                <a:gd name="connsiteX2-55" fmla="*/ 8827111 w 8827111"/>
                <a:gd name="connsiteY2-56" fmla="*/ 0 h 4644390"/>
                <a:gd name="connsiteX3-57" fmla="*/ 8827111 w 8827111"/>
                <a:gd name="connsiteY3-58" fmla="*/ 4635500 h 4644390"/>
                <a:gd name="connsiteX4-59" fmla="*/ 3292451 w 8827111"/>
                <a:gd name="connsiteY4-60" fmla="*/ 4644390 h 4644390"/>
                <a:gd name="connsiteX0-61" fmla="*/ 16985 w 8826501"/>
                <a:gd name="connsiteY0-62" fmla="*/ 2560884 h 4644390"/>
                <a:gd name="connsiteX1-63" fmla="*/ 1 w 8826501"/>
                <a:gd name="connsiteY1-64" fmla="*/ 0 h 4644390"/>
                <a:gd name="connsiteX2-65" fmla="*/ 8826501 w 8826501"/>
                <a:gd name="connsiteY2-66" fmla="*/ 0 h 4644390"/>
                <a:gd name="connsiteX3-67" fmla="*/ 8826501 w 8826501"/>
                <a:gd name="connsiteY3-68" fmla="*/ 4635500 h 4644390"/>
                <a:gd name="connsiteX4-69" fmla="*/ 3291841 w 8826501"/>
                <a:gd name="connsiteY4-70" fmla="*/ 4644390 h 4644390"/>
                <a:gd name="connsiteX0-71" fmla="*/ 16983 w 8826499"/>
                <a:gd name="connsiteY0-72" fmla="*/ 2560884 h 4644390"/>
                <a:gd name="connsiteX1-73" fmla="*/ -1 w 8826499"/>
                <a:gd name="connsiteY1-74" fmla="*/ 0 h 4644390"/>
                <a:gd name="connsiteX2-75" fmla="*/ 8826499 w 8826499"/>
                <a:gd name="connsiteY2-76" fmla="*/ 0 h 4644390"/>
                <a:gd name="connsiteX3-77" fmla="*/ 8826499 w 8826499"/>
                <a:gd name="connsiteY3-78" fmla="*/ 4635500 h 4644390"/>
                <a:gd name="connsiteX4-79" fmla="*/ 1777189 w 8826499"/>
                <a:gd name="connsiteY4-80" fmla="*/ 4644390 h 4644390"/>
                <a:gd name="connsiteX0-81" fmla="*/ 16986 w 8826501"/>
                <a:gd name="connsiteY0-82" fmla="*/ 3266462 h 4644390"/>
                <a:gd name="connsiteX1-83" fmla="*/ 1 w 8826501"/>
                <a:gd name="connsiteY1-84" fmla="*/ 0 h 4644390"/>
                <a:gd name="connsiteX2-85" fmla="*/ 8826501 w 8826501"/>
                <a:gd name="connsiteY2-86" fmla="*/ 0 h 4644390"/>
                <a:gd name="connsiteX3-87" fmla="*/ 8826501 w 8826501"/>
                <a:gd name="connsiteY3-88" fmla="*/ 4635500 h 4644390"/>
                <a:gd name="connsiteX4-89" fmla="*/ 1777191 w 8826501"/>
                <a:gd name="connsiteY4-90" fmla="*/ 4644390 h 4644390"/>
                <a:gd name="connsiteX0-91" fmla="*/ 16984 w 8826499"/>
                <a:gd name="connsiteY0-92" fmla="*/ 3266462 h 4644390"/>
                <a:gd name="connsiteX1-93" fmla="*/ -1 w 8826499"/>
                <a:gd name="connsiteY1-94" fmla="*/ 0 h 4644390"/>
                <a:gd name="connsiteX2-95" fmla="*/ 8826499 w 8826499"/>
                <a:gd name="connsiteY2-96" fmla="*/ 0 h 4644390"/>
                <a:gd name="connsiteX3-97" fmla="*/ 8826499 w 8826499"/>
                <a:gd name="connsiteY3-98" fmla="*/ 4635500 h 4644390"/>
                <a:gd name="connsiteX4-99" fmla="*/ 2029631 w 8826499"/>
                <a:gd name="connsiteY4-100" fmla="*/ 4644390 h 464439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8826499" h="4644390">
                  <a:moveTo>
                    <a:pt x="16984" y="3266462"/>
                  </a:moveTo>
                  <a:cubicBezTo>
                    <a:pt x="14867" y="2908745"/>
                    <a:pt x="2116" y="357717"/>
                    <a:pt x="-1" y="0"/>
                  </a:cubicBezTo>
                  <a:lnTo>
                    <a:pt x="8826499" y="0"/>
                  </a:lnTo>
                  <a:lnTo>
                    <a:pt x="8826499" y="4635500"/>
                  </a:lnTo>
                  <a:lnTo>
                    <a:pt x="2029631" y="4644390"/>
                  </a:ln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24"/>
          <p:cNvSpPr/>
          <p:nvPr/>
        </p:nvSpPr>
        <p:spPr bwMode="auto">
          <a:xfrm>
            <a:off x="-252536" y="79263"/>
            <a:ext cx="3528392" cy="77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b="1" dirty="0" smtClean="0">
                <a:solidFill>
                  <a:srgbClr val="FC7B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如何申请自助理赔？</a:t>
            </a:r>
            <a:endParaRPr lang="en-US" altLang="zh-CN" sz="2400" b="1" dirty="0">
              <a:solidFill>
                <a:srgbClr val="FC7B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pic>
        <p:nvPicPr>
          <p:cNvPr id="18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659" y="1422263"/>
            <a:ext cx="2142765" cy="38084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008" y="1416546"/>
            <a:ext cx="2145624" cy="381417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58" y="1430837"/>
            <a:ext cx="2138476" cy="37998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16"/>
          <p:cNvSpPr txBox="1">
            <a:spLocks noChangeArrowheads="1"/>
          </p:cNvSpPr>
          <p:nvPr/>
        </p:nvSpPr>
        <p:spPr bwMode="auto">
          <a:xfrm>
            <a:off x="309563" y="858599"/>
            <a:ext cx="2451100" cy="27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l" eaLnBrk="1" hangingPunct="1"/>
            <a:r>
              <a:rPr lang="en-US" altLang="zh-CN" sz="1200" dirty="0">
                <a:latin typeface="+mn-ea"/>
                <a:ea typeface="+mn-ea"/>
              </a:rPr>
              <a:t>3</a:t>
            </a:r>
            <a:r>
              <a:rPr lang="en-US" altLang="zh-CN" sz="1200" dirty="0" smtClean="0">
                <a:latin typeface="+mn-ea"/>
                <a:ea typeface="+mn-ea"/>
              </a:rPr>
              <a:t>. </a:t>
            </a:r>
            <a:r>
              <a:rPr lang="zh-CN" altLang="en-US" sz="1200" dirty="0">
                <a:latin typeface="+mn-ea"/>
                <a:ea typeface="+mn-ea"/>
              </a:rPr>
              <a:t>填写出险信息</a:t>
            </a:r>
            <a:endParaRPr lang="zh-CN" altLang="en-US" sz="1200" dirty="0">
              <a:latin typeface="+mn-ea"/>
              <a:ea typeface="+mn-ea"/>
            </a:endParaRPr>
          </a:p>
        </p:txBody>
      </p:sp>
      <p:sp>
        <p:nvSpPr>
          <p:cNvPr id="22" name="矩形 23"/>
          <p:cNvSpPr>
            <a:spLocks noChangeArrowheads="1"/>
          </p:cNvSpPr>
          <p:nvPr/>
        </p:nvSpPr>
        <p:spPr bwMode="auto">
          <a:xfrm>
            <a:off x="7440614" y="3007478"/>
            <a:ext cx="611187" cy="21901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algn="r"/>
            <a:endParaRPr lang="zh-CN" altLang="en-US" baseline="-25000">
              <a:latin typeface="+mn-ea"/>
            </a:endParaRPr>
          </a:p>
        </p:txBody>
      </p:sp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3516313" y="871296"/>
            <a:ext cx="2451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l" eaLnBrk="1" hangingPunct="1"/>
            <a:r>
              <a:rPr lang="en-US" altLang="zh-CN" sz="1200" dirty="0" smtClean="0">
                <a:latin typeface="+mn-ea"/>
                <a:ea typeface="+mn-ea"/>
              </a:rPr>
              <a:t>4. </a:t>
            </a:r>
            <a:r>
              <a:rPr lang="zh-CN" altLang="en-US" sz="1200" dirty="0" smtClean="0">
                <a:latin typeface="+mn-ea"/>
                <a:ea typeface="+mn-ea"/>
              </a:rPr>
              <a:t>填写理赔账号信息（不能使用信用瞳）</a:t>
            </a:r>
            <a:endParaRPr lang="zh-CN" altLang="en-US" sz="1200" dirty="0">
              <a:latin typeface="+mn-ea"/>
              <a:ea typeface="+mn-ea"/>
            </a:endParaRPr>
          </a:p>
        </p:txBody>
      </p:sp>
      <p:sp>
        <p:nvSpPr>
          <p:cNvPr id="25" name="矩形 1"/>
          <p:cNvSpPr>
            <a:spLocks noChangeArrowheads="1"/>
          </p:cNvSpPr>
          <p:nvPr/>
        </p:nvSpPr>
        <p:spPr bwMode="auto">
          <a:xfrm>
            <a:off x="473075" y="3551838"/>
            <a:ext cx="2324100" cy="425332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200" baseline="-25000">
              <a:latin typeface="+mn-ea"/>
            </a:endParaRPr>
          </a:p>
        </p:txBody>
      </p:sp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6215063" y="855425"/>
            <a:ext cx="2451100" cy="27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l" eaLnBrk="1" hangingPunct="1"/>
            <a:r>
              <a:rPr lang="en-US" altLang="zh-CN" sz="1200" dirty="0">
                <a:latin typeface="+mn-ea"/>
                <a:ea typeface="+mn-ea"/>
              </a:rPr>
              <a:t>5</a:t>
            </a:r>
            <a:r>
              <a:rPr lang="en-US" altLang="zh-CN" sz="1200" dirty="0" smtClean="0">
                <a:latin typeface="+mn-ea"/>
                <a:ea typeface="+mn-ea"/>
              </a:rPr>
              <a:t>. </a:t>
            </a:r>
            <a:r>
              <a:rPr lang="zh-CN" altLang="en-US" sz="1200" dirty="0">
                <a:latin typeface="+mn-ea"/>
                <a:ea typeface="+mn-ea"/>
              </a:rPr>
              <a:t>拍照上传就医凭证</a:t>
            </a:r>
            <a:endParaRPr lang="zh-CN" altLang="en-US" sz="1200" dirty="0">
              <a:latin typeface="+mn-ea"/>
              <a:ea typeface="+mn-ea"/>
            </a:endParaRPr>
          </a:p>
        </p:txBody>
      </p:sp>
      <p:sp>
        <p:nvSpPr>
          <p:cNvPr id="28" name="右箭头 11"/>
          <p:cNvSpPr>
            <a:spLocks noChangeArrowheads="1"/>
          </p:cNvSpPr>
          <p:nvPr/>
        </p:nvSpPr>
        <p:spPr bwMode="auto">
          <a:xfrm>
            <a:off x="2895601" y="3163009"/>
            <a:ext cx="195263" cy="3031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round/>
          </a:ln>
        </p:spPr>
        <p:txBody>
          <a:bodyPr wrap="none" lIns="90000" tIns="46800" rIns="90000" bIns="46800" anchor="ctr"/>
          <a:lstStyle/>
          <a:p>
            <a:endParaRPr lang="zh-CN" altLang="en-US">
              <a:latin typeface="+mn-ea"/>
            </a:endParaRPr>
          </a:p>
        </p:txBody>
      </p:sp>
      <p:sp>
        <p:nvSpPr>
          <p:cNvPr id="29" name="右箭头 11"/>
          <p:cNvSpPr>
            <a:spLocks noChangeArrowheads="1"/>
          </p:cNvSpPr>
          <p:nvPr/>
        </p:nvSpPr>
        <p:spPr bwMode="auto">
          <a:xfrm>
            <a:off x="5694363" y="3163009"/>
            <a:ext cx="195262" cy="3031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round/>
          </a:ln>
        </p:spPr>
        <p:txBody>
          <a:bodyPr wrap="none" lIns="90000" tIns="46800" rIns="90000" bIns="46800" anchor="ctr"/>
          <a:lstStyle/>
          <a:p>
            <a:endParaRPr lang="zh-CN" altLang="en-US">
              <a:latin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0" y="3648794"/>
            <a:ext cx="1080120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05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北</a:t>
            </a:r>
            <a:r>
              <a:rPr lang="zh-CN" altLang="en-US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京 </a:t>
            </a:r>
            <a:r>
              <a:rPr lang="en-US" altLang="zh-CN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……</a:t>
            </a:r>
            <a:endParaRPr lang="zh-CN" altLang="en-US" sz="105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95936" y="2856706"/>
            <a:ext cx="936104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05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北</a:t>
            </a:r>
            <a:r>
              <a:rPr lang="zh-CN" altLang="en-US" sz="105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京 北京市</a:t>
            </a:r>
            <a:endParaRPr lang="zh-CN" altLang="en-US" sz="105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456" y="1208919"/>
            <a:ext cx="2173744" cy="386336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" y="1200522"/>
            <a:ext cx="2152611" cy="382563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25"/>
          <p:cNvSpPr>
            <a:spLocks noChangeArrowheads="1"/>
          </p:cNvSpPr>
          <p:nvPr/>
        </p:nvSpPr>
        <p:spPr bwMode="auto">
          <a:xfrm>
            <a:off x="7866064" y="3704197"/>
            <a:ext cx="274637" cy="1936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algn="r"/>
            <a:endParaRPr lang="zh-CN" altLang="en-US" sz="1600" baseline="-25000">
              <a:latin typeface="黑体" panose="02010609060101010101" pitchFamily="49" charset="-122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706544" y="1587059"/>
            <a:ext cx="14341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同时会收到短信提醒已经提交成功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右箭头 11"/>
          <p:cNvSpPr>
            <a:spLocks noChangeArrowheads="1"/>
          </p:cNvSpPr>
          <p:nvPr/>
        </p:nvSpPr>
        <p:spPr bwMode="auto">
          <a:xfrm>
            <a:off x="3131840" y="2821792"/>
            <a:ext cx="195262" cy="30312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round/>
          </a:ln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pic>
        <p:nvPicPr>
          <p:cNvPr id="8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405982"/>
            <a:ext cx="2809875" cy="98239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标题 24"/>
          <p:cNvSpPr/>
          <p:nvPr/>
        </p:nvSpPr>
        <p:spPr bwMode="auto">
          <a:xfrm>
            <a:off x="-252536" y="79263"/>
            <a:ext cx="3528392" cy="77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b="1" dirty="0" smtClean="0">
                <a:solidFill>
                  <a:srgbClr val="FC7B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如何申请自助理赔？</a:t>
            </a:r>
            <a:endParaRPr lang="en-US" altLang="zh-CN" sz="2400" b="1" dirty="0">
              <a:solidFill>
                <a:srgbClr val="FC7B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680740" y="815500"/>
            <a:ext cx="24511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l" eaLnBrk="1" hangingPunct="1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确认理赔申请信息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3617456" y="802325"/>
            <a:ext cx="24511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l" eaLnBrk="1" hangingPunct="1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en-US" altLang="zh-CN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提交成功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1720547"/>
            <a:ext cx="108012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700" b="1" dirty="0">
                <a:solidFill>
                  <a:schemeClr val="bg1">
                    <a:lumMod val="75000"/>
                  </a:schemeClr>
                </a:solidFill>
              </a:rPr>
              <a:t>北</a:t>
            </a:r>
            <a:r>
              <a:rPr lang="zh-CN" altLang="en-US" sz="700" b="1" dirty="0" smtClean="0">
                <a:solidFill>
                  <a:schemeClr val="bg1">
                    <a:lumMod val="75000"/>
                  </a:schemeClr>
                </a:solidFill>
              </a:rPr>
              <a:t>京 北京市</a:t>
            </a:r>
            <a:endParaRPr lang="zh-CN" altLang="en-US" sz="7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14205" y="1920603"/>
            <a:ext cx="1089122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700" b="1" dirty="0" smtClean="0">
                <a:solidFill>
                  <a:schemeClr val="bg1">
                    <a:lumMod val="75000"/>
                  </a:schemeClr>
                </a:solidFill>
              </a:rPr>
              <a:t>兴业银行（北京市）</a:t>
            </a:r>
            <a:endParaRPr lang="zh-CN" altLang="en-US" sz="7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857752" y="1642260"/>
            <a:ext cx="2143140" cy="364333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2260"/>
            <a:ext cx="2143140" cy="35719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00B050"/>
            </a:solidFill>
            <a:miter lim="800000"/>
            <a:headEnd/>
            <a:tailEnd/>
          </a:ln>
          <a:effectLst/>
        </p:spPr>
      </p:pic>
      <p:sp>
        <p:nvSpPr>
          <p:cNvPr id="3" name="标题 24"/>
          <p:cNvSpPr/>
          <p:nvPr/>
        </p:nvSpPr>
        <p:spPr bwMode="auto">
          <a:xfrm>
            <a:off x="-127570" y="79263"/>
            <a:ext cx="3528392" cy="77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b="1" dirty="0" smtClean="0">
                <a:solidFill>
                  <a:srgbClr val="FC7B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如何查询进展和结果？</a:t>
            </a:r>
            <a:endParaRPr lang="en-US" altLang="zh-CN" sz="2400" b="1" dirty="0">
              <a:solidFill>
                <a:srgbClr val="FC7B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右箭头 6"/>
          <p:cNvSpPr>
            <a:spLocks noChangeArrowheads="1"/>
          </p:cNvSpPr>
          <p:nvPr/>
        </p:nvSpPr>
        <p:spPr bwMode="auto">
          <a:xfrm>
            <a:off x="3929058" y="3071020"/>
            <a:ext cx="357190" cy="30471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round/>
          </a:ln>
        </p:spPr>
        <p:txBody>
          <a:bodyPr wrap="none" lIns="90000" tIns="46800" rIns="90000" bIns="46800" anchor="ctr"/>
          <a:lstStyle/>
          <a:p>
            <a:endParaRPr lang="zh-CN" altLang="en-US">
              <a:latin typeface="+mn-ea"/>
            </a:endParaRPr>
          </a:p>
        </p:txBody>
      </p:sp>
      <p:sp>
        <p:nvSpPr>
          <p:cNvPr id="23" name="矩形 1"/>
          <p:cNvSpPr>
            <a:spLocks noChangeArrowheads="1"/>
          </p:cNvSpPr>
          <p:nvPr/>
        </p:nvSpPr>
        <p:spPr bwMode="auto">
          <a:xfrm>
            <a:off x="106363" y="1365307"/>
            <a:ext cx="8926512" cy="22060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</a:ln>
        </p:spPr>
        <p:txBody>
          <a:bodyPr wrap="none" lIns="90000" tIns="46800" rIns="90000" bIns="46800" anchor="ctr"/>
          <a:lstStyle/>
          <a:p>
            <a:endParaRPr lang="zh-CN" altLang="en-US">
              <a:latin typeface="+mn-ea"/>
            </a:endParaRPr>
          </a:p>
        </p:txBody>
      </p:sp>
      <p:sp>
        <p:nvSpPr>
          <p:cNvPr id="26" name="矩形 3"/>
          <p:cNvSpPr>
            <a:spLocks noChangeArrowheads="1"/>
          </p:cNvSpPr>
          <p:nvPr/>
        </p:nvSpPr>
        <p:spPr bwMode="auto">
          <a:xfrm>
            <a:off x="4857752" y="1999450"/>
            <a:ext cx="2071702" cy="357191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>
              <a:latin typeface="+mn-ea"/>
            </a:endParaRPr>
          </a:p>
        </p:txBody>
      </p:sp>
      <p:sp>
        <p:nvSpPr>
          <p:cNvPr id="31" name="TextBox 14"/>
          <p:cNvSpPr txBox="1">
            <a:spLocks noChangeArrowheads="1"/>
          </p:cNvSpPr>
          <p:nvPr/>
        </p:nvSpPr>
        <p:spPr bwMode="auto">
          <a:xfrm>
            <a:off x="274638" y="993936"/>
            <a:ext cx="38687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l" eaLnBrk="1" hangingPunct="1"/>
            <a:r>
              <a:rPr lang="en-US" altLang="zh-CN" sz="1200" dirty="0" smtClean="0">
                <a:latin typeface="+mn-ea"/>
                <a:ea typeface="+mn-ea"/>
              </a:rPr>
              <a:t>1. </a:t>
            </a:r>
            <a:r>
              <a:rPr lang="zh-CN" altLang="en-US" sz="1200" dirty="0" smtClean="0">
                <a:latin typeface="+mn-ea"/>
                <a:ea typeface="+mn-ea"/>
              </a:rPr>
              <a:t>首页进入“自助理赔”通道，点击“查看理赔记录”</a:t>
            </a:r>
            <a:endParaRPr lang="zh-CN" altLang="en-US" sz="1200" dirty="0">
              <a:latin typeface="+mn-ea"/>
              <a:ea typeface="+mn-ea"/>
            </a:endParaRPr>
          </a:p>
        </p:txBody>
      </p:sp>
      <p:sp>
        <p:nvSpPr>
          <p:cNvPr id="27" name="矩形 2"/>
          <p:cNvSpPr>
            <a:spLocks noChangeArrowheads="1"/>
          </p:cNvSpPr>
          <p:nvPr/>
        </p:nvSpPr>
        <p:spPr bwMode="auto">
          <a:xfrm>
            <a:off x="1714480" y="3571086"/>
            <a:ext cx="642942" cy="428628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4"/>
          <p:cNvSpPr/>
          <p:nvPr/>
        </p:nvSpPr>
        <p:spPr bwMode="auto">
          <a:xfrm>
            <a:off x="-127570" y="79263"/>
            <a:ext cx="3528392" cy="77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b="1" dirty="0" smtClean="0">
                <a:solidFill>
                  <a:srgbClr val="FC7B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如何查询进展和结果？</a:t>
            </a:r>
            <a:endParaRPr lang="en-US" altLang="zh-CN" sz="2400" b="1" dirty="0">
              <a:solidFill>
                <a:srgbClr val="FC7B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1427946"/>
            <a:ext cx="2092325" cy="37184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 descr="D:\Users\yangxing199\Desktop\Screenshots\Screenshot_2015-04-13-14-45-57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499384"/>
            <a:ext cx="2109787" cy="375180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 descr="D:\Users\yangxing199\Desktop\Screenshots\Screenshot_2015-04-13-14-46-03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1499384"/>
            <a:ext cx="2143125" cy="378831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右箭头 7"/>
          <p:cNvSpPr>
            <a:spLocks noChangeArrowheads="1"/>
          </p:cNvSpPr>
          <p:nvPr/>
        </p:nvSpPr>
        <p:spPr bwMode="auto">
          <a:xfrm>
            <a:off x="6215074" y="3142458"/>
            <a:ext cx="195262" cy="3031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round/>
          </a:ln>
        </p:spPr>
        <p:txBody>
          <a:bodyPr wrap="none" lIns="90000" tIns="46800" rIns="90000" bIns="46800" anchor="ctr"/>
          <a:lstStyle/>
          <a:p>
            <a:endParaRPr lang="zh-CN" altLang="en-US">
              <a:latin typeface="+mn-ea"/>
            </a:endParaRPr>
          </a:p>
        </p:txBody>
      </p:sp>
      <p:sp>
        <p:nvSpPr>
          <p:cNvPr id="23" name="矩形 1"/>
          <p:cNvSpPr>
            <a:spLocks noChangeArrowheads="1"/>
          </p:cNvSpPr>
          <p:nvPr/>
        </p:nvSpPr>
        <p:spPr bwMode="auto">
          <a:xfrm>
            <a:off x="106363" y="1365307"/>
            <a:ext cx="8926512" cy="22060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</a:ln>
        </p:spPr>
        <p:txBody>
          <a:bodyPr wrap="none" lIns="90000" tIns="46800" rIns="90000" bIns="46800" anchor="ctr"/>
          <a:lstStyle/>
          <a:p>
            <a:endParaRPr lang="zh-CN" altLang="en-US">
              <a:latin typeface="+mn-ea"/>
            </a:endParaRPr>
          </a:p>
        </p:txBody>
      </p:sp>
      <p:sp>
        <p:nvSpPr>
          <p:cNvPr id="24" name="矩形 1"/>
          <p:cNvSpPr>
            <a:spLocks noChangeArrowheads="1"/>
          </p:cNvSpPr>
          <p:nvPr/>
        </p:nvSpPr>
        <p:spPr bwMode="auto">
          <a:xfrm>
            <a:off x="3786182" y="4071152"/>
            <a:ext cx="2139950" cy="514207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>
              <a:latin typeface="+mn-ea"/>
            </a:endParaRPr>
          </a:p>
        </p:txBody>
      </p:sp>
      <p:sp>
        <p:nvSpPr>
          <p:cNvPr id="25" name="右箭头 6"/>
          <p:cNvSpPr>
            <a:spLocks noChangeArrowheads="1"/>
          </p:cNvSpPr>
          <p:nvPr/>
        </p:nvSpPr>
        <p:spPr bwMode="auto">
          <a:xfrm>
            <a:off x="3428992" y="3142458"/>
            <a:ext cx="195263" cy="30471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round/>
          </a:ln>
        </p:spPr>
        <p:txBody>
          <a:bodyPr wrap="none" lIns="90000" tIns="46800" rIns="90000" bIns="46800" anchor="ctr"/>
          <a:lstStyle/>
          <a:p>
            <a:endParaRPr lang="zh-CN" altLang="en-US">
              <a:latin typeface="+mn-ea"/>
            </a:endParaRPr>
          </a:p>
        </p:txBody>
      </p:sp>
      <p:sp>
        <p:nvSpPr>
          <p:cNvPr id="26" name="矩形 3"/>
          <p:cNvSpPr>
            <a:spLocks noChangeArrowheads="1"/>
          </p:cNvSpPr>
          <p:nvPr/>
        </p:nvSpPr>
        <p:spPr bwMode="auto">
          <a:xfrm>
            <a:off x="785786" y="2070888"/>
            <a:ext cx="2057400" cy="504685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>
              <a:latin typeface="+mn-ea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22" b="653"/>
          <a:stretch>
            <a:fillRect/>
          </a:stretch>
        </p:blipFill>
        <p:spPr bwMode="auto">
          <a:xfrm>
            <a:off x="6977064" y="3814139"/>
            <a:ext cx="790575" cy="1144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圆角矩形标注 28"/>
          <p:cNvSpPr/>
          <p:nvPr/>
        </p:nvSpPr>
        <p:spPr bwMode="auto">
          <a:xfrm rot="5400000">
            <a:off x="6715309" y="4010825"/>
            <a:ext cx="1314085" cy="790575"/>
          </a:xfrm>
          <a:prstGeom prst="wedgeRoundRectCallout">
            <a:avLst>
              <a:gd name="adj1" fmla="val -59562"/>
              <a:gd name="adj2" fmla="val 5775"/>
              <a:gd name="adj3" fmla="val 16667"/>
            </a:avLst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zh-CN" altLang="en-US">
              <a:latin typeface="+mn-ea"/>
            </a:endParaRPr>
          </a:p>
        </p:txBody>
      </p:sp>
      <p:sp>
        <p:nvSpPr>
          <p:cNvPr id="30" name="TextBox 27"/>
          <p:cNvSpPr txBox="1">
            <a:spLocks noChangeArrowheads="1"/>
          </p:cNvSpPr>
          <p:nvPr/>
        </p:nvSpPr>
        <p:spPr bwMode="auto">
          <a:xfrm>
            <a:off x="7372350" y="3471334"/>
            <a:ext cx="1289050" cy="26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l" eaLnBrk="1" hangingPunct="1"/>
            <a:r>
              <a:rPr lang="zh-CN" altLang="en-US" sz="1100">
                <a:latin typeface="+mn-ea"/>
                <a:ea typeface="+mn-ea"/>
              </a:rPr>
              <a:t>查看理赔通知书</a:t>
            </a:r>
            <a:endParaRPr lang="zh-CN" altLang="en-US" sz="1100">
              <a:latin typeface="+mn-ea"/>
              <a:ea typeface="+mn-ea"/>
            </a:endParaRPr>
          </a:p>
        </p:txBody>
      </p:sp>
      <p:sp>
        <p:nvSpPr>
          <p:cNvPr id="32" name="TextBox 15"/>
          <p:cNvSpPr txBox="1">
            <a:spLocks noChangeArrowheads="1"/>
          </p:cNvSpPr>
          <p:nvPr/>
        </p:nvSpPr>
        <p:spPr bwMode="auto">
          <a:xfrm>
            <a:off x="1071538" y="999318"/>
            <a:ext cx="2449512" cy="27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l" eaLnBrk="1" hangingPunct="1"/>
            <a:r>
              <a:rPr lang="en-US" altLang="zh-CN" sz="1200" dirty="0">
                <a:latin typeface="+mn-ea"/>
                <a:ea typeface="+mn-ea"/>
              </a:rPr>
              <a:t>2. </a:t>
            </a:r>
            <a:r>
              <a:rPr lang="zh-CN" altLang="en-US" sz="1200" dirty="0">
                <a:latin typeface="+mn-ea"/>
                <a:ea typeface="+mn-ea"/>
              </a:rPr>
              <a:t>查询理赔信息</a:t>
            </a:r>
            <a:endParaRPr lang="zh-CN" altLang="en-US" sz="1200" dirty="0">
              <a:latin typeface="+mn-ea"/>
              <a:ea typeface="+mn-ea"/>
            </a:endParaRPr>
          </a:p>
        </p:txBody>
      </p:sp>
      <p:sp>
        <p:nvSpPr>
          <p:cNvPr id="33" name="TextBox 16"/>
          <p:cNvSpPr txBox="1">
            <a:spLocks noChangeArrowheads="1"/>
          </p:cNvSpPr>
          <p:nvPr/>
        </p:nvSpPr>
        <p:spPr bwMode="auto">
          <a:xfrm>
            <a:off x="5440363" y="993935"/>
            <a:ext cx="2451100" cy="27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l" eaLnBrk="1" hangingPunct="1"/>
            <a:r>
              <a:rPr lang="en-US" altLang="zh-CN" sz="1200">
                <a:latin typeface="+mn-ea"/>
                <a:ea typeface="+mn-ea"/>
              </a:rPr>
              <a:t>3. </a:t>
            </a:r>
            <a:r>
              <a:rPr lang="zh-CN" altLang="en-US" sz="1200">
                <a:latin typeface="+mn-ea"/>
                <a:ea typeface="+mn-ea"/>
              </a:rPr>
              <a:t>查看该案件下理赔情况及状态</a:t>
            </a:r>
            <a:endParaRPr lang="zh-CN" altLang="en-US" sz="120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643306" y="1642260"/>
            <a:ext cx="2143140" cy="364333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</p:spPr>
      </p:pic>
      <p:sp>
        <p:nvSpPr>
          <p:cNvPr id="3" name="标题 24"/>
          <p:cNvSpPr/>
          <p:nvPr/>
        </p:nvSpPr>
        <p:spPr bwMode="auto">
          <a:xfrm>
            <a:off x="-127570" y="79263"/>
            <a:ext cx="4339530" cy="77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b="1" dirty="0" smtClean="0">
                <a:solidFill>
                  <a:srgbClr val="FC7B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问题件处理</a:t>
            </a:r>
            <a:r>
              <a:rPr lang="en-US" altLang="zh-CN" sz="2400" b="1" dirty="0" smtClean="0">
                <a:solidFill>
                  <a:srgbClr val="FC7B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——</a:t>
            </a:r>
            <a:r>
              <a:rPr lang="zh-CN" altLang="en-US" sz="2400" b="1" dirty="0" smtClean="0">
                <a:solidFill>
                  <a:srgbClr val="FC7B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影像问题</a:t>
            </a:r>
            <a:endParaRPr lang="en-US" altLang="zh-CN" sz="2400" b="1" dirty="0">
              <a:solidFill>
                <a:srgbClr val="FC7B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0" name="右箭头 19"/>
          <p:cNvSpPr/>
          <p:nvPr/>
        </p:nvSpPr>
        <p:spPr bwMode="auto">
          <a:xfrm>
            <a:off x="7421563" y="2794813"/>
            <a:ext cx="431800" cy="21584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CN" altLang="en-US">
              <a:latin typeface="+mn-ea"/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3673475" y="1110942"/>
            <a:ext cx="4692650" cy="2761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sz="1200" b="1" dirty="0">
                <a:latin typeface="+mn-ea"/>
              </a:rPr>
              <a:t>2. </a:t>
            </a:r>
            <a:r>
              <a:rPr lang="zh-CN" altLang="en-US" sz="1200" b="1" dirty="0">
                <a:latin typeface="+mn-ea"/>
              </a:rPr>
              <a:t>可从主页的“理赔记录”里查看问题件的情况，点击“问题件”</a:t>
            </a:r>
            <a:endParaRPr lang="zh-CN" altLang="en-US" sz="1200" b="1" dirty="0">
              <a:latin typeface="+mn-ea"/>
            </a:endParaRPr>
          </a:p>
        </p:txBody>
      </p:sp>
      <p:pic>
        <p:nvPicPr>
          <p:cNvPr id="22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517" y="1441693"/>
            <a:ext cx="2078608" cy="369244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右箭头 11"/>
          <p:cNvSpPr>
            <a:spLocks noChangeArrowheads="1"/>
          </p:cNvSpPr>
          <p:nvPr/>
        </p:nvSpPr>
        <p:spPr bwMode="auto">
          <a:xfrm>
            <a:off x="5887141" y="3183281"/>
            <a:ext cx="195317" cy="30307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round/>
          </a:ln>
        </p:spPr>
        <p:txBody>
          <a:bodyPr wrap="none" lIns="90000" tIns="46800" rIns="90000" bIns="46800" anchor="ctr"/>
          <a:lstStyle/>
          <a:p>
            <a:endParaRPr lang="zh-CN" altLang="en-US">
              <a:latin typeface="+mn-ea"/>
            </a:endParaRPr>
          </a:p>
        </p:txBody>
      </p:sp>
      <p:sp>
        <p:nvSpPr>
          <p:cNvPr id="25" name="矩形 3"/>
          <p:cNvSpPr>
            <a:spLocks noChangeArrowheads="1"/>
          </p:cNvSpPr>
          <p:nvPr/>
        </p:nvSpPr>
        <p:spPr bwMode="auto">
          <a:xfrm>
            <a:off x="6286721" y="2014207"/>
            <a:ext cx="2079403" cy="526904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>
              <a:latin typeface="+mn-ea"/>
            </a:endParaRPr>
          </a:p>
        </p:txBody>
      </p:sp>
      <p:pic>
        <p:nvPicPr>
          <p:cNvPr id="27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899710"/>
            <a:ext cx="2406650" cy="126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6388100" y="4532641"/>
            <a:ext cx="368300" cy="16346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</a:ln>
        </p:spPr>
        <p:txBody>
          <a:bodyPr wrap="none" lIns="90000" tIns="46800" rIns="90000" bIns="46800" anchor="ctr"/>
          <a:lstStyle/>
          <a:p>
            <a:endParaRPr lang="zh-CN" altLang="en-US">
              <a:latin typeface="+mn-ea"/>
            </a:endParaRPr>
          </a:p>
        </p:txBody>
      </p:sp>
      <p:sp>
        <p:nvSpPr>
          <p:cNvPr id="30" name="矩形 18"/>
          <p:cNvSpPr>
            <a:spLocks noChangeArrowheads="1"/>
          </p:cNvSpPr>
          <p:nvPr/>
        </p:nvSpPr>
        <p:spPr bwMode="auto">
          <a:xfrm>
            <a:off x="1071563" y="3343935"/>
            <a:ext cx="215900" cy="1555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200" baseline="-25000">
              <a:latin typeface="+mn-ea"/>
            </a:endParaRPr>
          </a:p>
        </p:txBody>
      </p:sp>
      <p:grpSp>
        <p:nvGrpSpPr>
          <p:cNvPr id="31" name="组合 3"/>
          <p:cNvGrpSpPr/>
          <p:nvPr/>
        </p:nvGrpSpPr>
        <p:grpSpPr bwMode="auto">
          <a:xfrm>
            <a:off x="786213" y="1962232"/>
            <a:ext cx="2022030" cy="1212132"/>
            <a:chOff x="181041" y="2723973"/>
            <a:chExt cx="2498275" cy="165028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2" name="Picture 2" descr="D:\Users\chenxia007\AppData\Local\Microsoft\Windows\Temporary Internet Files\Content.Outlook\W19VSBXK\image (23).png"/>
            <p:cNvPicPr>
              <a:picLocks noChangeAspect="1" noChangeArrowheads="1"/>
            </p:cNvPicPr>
            <p:nvPr/>
          </p:nvPicPr>
          <p:blipFill>
            <a:blip r:embed="rId4" cstate="print"/>
            <a:srcRect l="1973" t="24360" r="23618" b="47948"/>
            <a:stretch>
              <a:fillRect/>
            </a:stretch>
          </p:blipFill>
          <p:spPr bwMode="auto">
            <a:xfrm>
              <a:off x="181041" y="2723973"/>
              <a:ext cx="2498275" cy="1650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矩形 17"/>
            <p:cNvSpPr>
              <a:spLocks noChangeArrowheads="1"/>
            </p:cNvSpPr>
            <p:nvPr/>
          </p:nvSpPr>
          <p:spPr bwMode="auto">
            <a:xfrm>
              <a:off x="2017812" y="2833886"/>
              <a:ext cx="576064" cy="20382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</a:ln>
          </p:spPr>
          <p:txBody>
            <a:bodyPr/>
            <a:lstStyle/>
            <a:p>
              <a:pPr>
                <a:defRPr/>
              </a:pPr>
              <a:r>
                <a:rPr lang="en-US" altLang="zh-CN" sz="1200" baseline="-25000">
                  <a:latin typeface="+mn-ea"/>
                </a:rPr>
                <a:t>***</a:t>
              </a:r>
              <a:endParaRPr lang="zh-CN" altLang="en-US" sz="1200" baseline="-25000">
                <a:latin typeface="+mn-ea"/>
              </a:endParaRPr>
            </a:p>
          </p:txBody>
        </p:sp>
      </p:grpSp>
      <p:sp>
        <p:nvSpPr>
          <p:cNvPr id="34" name="TextBox 15"/>
          <p:cNvSpPr txBox="1">
            <a:spLocks noChangeArrowheads="1"/>
          </p:cNvSpPr>
          <p:nvPr/>
        </p:nvSpPr>
        <p:spPr bwMode="auto">
          <a:xfrm>
            <a:off x="658814" y="1101419"/>
            <a:ext cx="21859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l" eaLnBrk="1" hangingPunct="1"/>
            <a:r>
              <a:rPr lang="en-US" altLang="zh-CN" sz="1200" dirty="0">
                <a:latin typeface="+mn-ea"/>
                <a:ea typeface="+mn-ea"/>
              </a:rPr>
              <a:t>1.</a:t>
            </a:r>
            <a:r>
              <a:rPr lang="zh-CN" altLang="en-US" sz="1200" dirty="0">
                <a:latin typeface="+mn-ea"/>
                <a:ea typeface="+mn-ea"/>
              </a:rPr>
              <a:t>如果您上传的影像材料清晰度较</a:t>
            </a:r>
            <a:r>
              <a:rPr lang="zh-CN" altLang="en-US" sz="1200" dirty="0" smtClean="0">
                <a:latin typeface="+mn-ea"/>
                <a:ea typeface="+mn-ea"/>
              </a:rPr>
              <a:t>低或资料有问题，</a:t>
            </a:r>
            <a:r>
              <a:rPr lang="zh-CN" altLang="en-US" sz="1200" dirty="0">
                <a:latin typeface="+mn-ea"/>
                <a:ea typeface="+mn-ea"/>
              </a:rPr>
              <a:t>我</a:t>
            </a:r>
            <a:r>
              <a:rPr lang="zh-CN" altLang="en-US" sz="1200" dirty="0" smtClean="0">
                <a:latin typeface="+mn-ea"/>
                <a:ea typeface="+mn-ea"/>
              </a:rPr>
              <a:t>们将</a:t>
            </a:r>
            <a:r>
              <a:rPr lang="zh-CN" altLang="en-US" sz="1200" dirty="0">
                <a:latin typeface="+mn-ea"/>
                <a:ea typeface="+mn-ea"/>
              </a:rPr>
              <a:t>短信通知您进行问题件处理</a:t>
            </a:r>
            <a:endParaRPr lang="zh-CN" altLang="en-US" sz="1200" dirty="0">
              <a:latin typeface="+mn-ea"/>
              <a:ea typeface="+mn-ea"/>
            </a:endParaRPr>
          </a:p>
        </p:txBody>
      </p:sp>
      <p:sp>
        <p:nvSpPr>
          <p:cNvPr id="35" name="TextBox 1"/>
          <p:cNvSpPr txBox="1">
            <a:spLocks noChangeArrowheads="1"/>
          </p:cNvSpPr>
          <p:nvPr/>
        </p:nvSpPr>
        <p:spPr bwMode="auto">
          <a:xfrm>
            <a:off x="793750" y="3640714"/>
            <a:ext cx="1720850" cy="138391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l" eaLnBrk="1" hangingPunct="1"/>
            <a:r>
              <a:rPr lang="zh-CN" altLang="en-US" sz="1400">
                <a:latin typeface="+mn-ea"/>
                <a:ea typeface="+mn-ea"/>
              </a:rPr>
              <a:t>注意：</a:t>
            </a:r>
            <a:endParaRPr lang="en-US" altLang="zh-CN" sz="1400">
              <a:latin typeface="+mn-ea"/>
              <a:ea typeface="+mn-ea"/>
            </a:endParaRPr>
          </a:p>
          <a:p>
            <a:pPr algn="l" eaLnBrk="1" hangingPunct="1"/>
            <a:r>
              <a:rPr lang="zh-CN" altLang="en-US" sz="1400">
                <a:latin typeface="+mn-ea"/>
                <a:ea typeface="+mn-ea"/>
              </a:rPr>
              <a:t>收到问题件通知短信后请于</a:t>
            </a:r>
            <a:r>
              <a:rPr lang="en-US" altLang="zh-CN" sz="1400">
                <a:latin typeface="+mn-ea"/>
                <a:ea typeface="+mn-ea"/>
              </a:rPr>
              <a:t>30</a:t>
            </a:r>
            <a:r>
              <a:rPr lang="zh-CN" altLang="en-US" sz="1400">
                <a:latin typeface="+mn-ea"/>
                <a:ea typeface="+mn-ea"/>
              </a:rPr>
              <a:t>天处理，超过</a:t>
            </a:r>
            <a:r>
              <a:rPr lang="en-US" altLang="zh-CN" sz="1400">
                <a:latin typeface="+mn-ea"/>
                <a:ea typeface="+mn-ea"/>
              </a:rPr>
              <a:t>30</a:t>
            </a:r>
            <a:r>
              <a:rPr lang="zh-CN" altLang="en-US" sz="1400">
                <a:latin typeface="+mn-ea"/>
                <a:ea typeface="+mn-ea"/>
              </a:rPr>
              <a:t>天系统会自动撤件，到时请再次申请。</a:t>
            </a:r>
            <a:endParaRPr lang="zh-CN" altLang="en-US" sz="1400">
              <a:latin typeface="+mn-ea"/>
              <a:ea typeface="+mn-ea"/>
            </a:endParaRPr>
          </a:p>
        </p:txBody>
      </p:sp>
      <p:sp>
        <p:nvSpPr>
          <p:cNvPr id="36" name="右箭头 11"/>
          <p:cNvSpPr>
            <a:spLocks noChangeArrowheads="1"/>
          </p:cNvSpPr>
          <p:nvPr/>
        </p:nvSpPr>
        <p:spPr bwMode="auto">
          <a:xfrm>
            <a:off x="3059113" y="3183641"/>
            <a:ext cx="195262" cy="30312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round/>
          </a:ln>
        </p:spPr>
        <p:txBody>
          <a:bodyPr wrap="none" lIns="90000" tIns="46800" rIns="90000" bIns="46800" anchor="ctr"/>
          <a:lstStyle/>
          <a:p>
            <a:endParaRPr lang="zh-CN" altLang="en-US">
              <a:latin typeface="+mn-ea"/>
            </a:endParaRPr>
          </a:p>
        </p:txBody>
      </p:sp>
      <p:sp>
        <p:nvSpPr>
          <p:cNvPr id="28" name="矩形 2"/>
          <p:cNvSpPr>
            <a:spLocks noChangeArrowheads="1"/>
          </p:cNvSpPr>
          <p:nvPr/>
        </p:nvSpPr>
        <p:spPr bwMode="auto">
          <a:xfrm>
            <a:off x="3643306" y="2070888"/>
            <a:ext cx="1357322" cy="285753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626954"/>
            <a:ext cx="2192458" cy="385196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6955"/>
            <a:ext cx="2143770" cy="38084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8"/>
          <p:cNvSpPr>
            <a:spLocks noChangeArrowheads="1"/>
          </p:cNvSpPr>
          <p:nvPr/>
        </p:nvSpPr>
        <p:spPr bwMode="auto">
          <a:xfrm>
            <a:off x="1071563" y="3343935"/>
            <a:ext cx="215900" cy="1555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200" baseline="-25000">
              <a:latin typeface="黑体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6740" y="1039524"/>
            <a:ext cx="2868613" cy="4618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sz="1200" b="1" dirty="0">
                <a:latin typeface="+mn-ea"/>
                <a:ea typeface="+mn-ea"/>
              </a:rPr>
              <a:t>4.</a:t>
            </a:r>
            <a:r>
              <a:rPr lang="zh-CN" altLang="en-US" sz="1200" b="1" dirty="0">
                <a:latin typeface="+mn-ea"/>
                <a:ea typeface="+mn-ea"/>
              </a:rPr>
              <a:t>问题描述栏显示补充资料要求，根据页面提示，补充上传影像资料</a:t>
            </a:r>
            <a:endParaRPr lang="zh-CN" altLang="en-US" sz="1200" b="1" dirty="0">
              <a:latin typeface="+mn-ea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2703" y="1007783"/>
            <a:ext cx="2359025" cy="4618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sz="1200" b="1" dirty="0">
                <a:latin typeface="+mn-ea"/>
                <a:ea typeface="+mn-ea"/>
              </a:rPr>
              <a:t>5. </a:t>
            </a:r>
            <a:r>
              <a:rPr lang="zh-CN" altLang="en-US" sz="1200" b="1" dirty="0">
                <a:latin typeface="+mn-ea"/>
                <a:ea typeface="+mn-ea"/>
              </a:rPr>
              <a:t>点击“上传”，系统显示提交成功界面，同时有短信通知</a:t>
            </a:r>
            <a:endParaRPr lang="zh-CN" altLang="en-US" sz="1200" b="1" dirty="0">
              <a:latin typeface="+mn-ea"/>
              <a:ea typeface="+mn-ea"/>
            </a:endParaRPr>
          </a:p>
        </p:txBody>
      </p:sp>
      <p:sp>
        <p:nvSpPr>
          <p:cNvPr id="8" name="右箭头 11"/>
          <p:cNvSpPr>
            <a:spLocks noChangeArrowheads="1"/>
          </p:cNvSpPr>
          <p:nvPr/>
        </p:nvSpPr>
        <p:spPr bwMode="auto">
          <a:xfrm>
            <a:off x="3025776" y="3267755"/>
            <a:ext cx="195263" cy="30312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round/>
          </a:ln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9" name="右箭头 11"/>
          <p:cNvSpPr>
            <a:spLocks noChangeArrowheads="1"/>
          </p:cNvSpPr>
          <p:nvPr/>
        </p:nvSpPr>
        <p:spPr bwMode="auto">
          <a:xfrm>
            <a:off x="6010276" y="3288387"/>
            <a:ext cx="195263" cy="303129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round/>
          </a:ln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23528" y="1039525"/>
            <a:ext cx="2771775" cy="2761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sz="1200" b="1" dirty="0">
                <a:latin typeface="+mn-ea"/>
                <a:ea typeface="+mn-ea"/>
              </a:rPr>
              <a:t>3.</a:t>
            </a:r>
            <a:r>
              <a:rPr lang="zh-CN" altLang="en-US" sz="1200" b="1" dirty="0">
                <a:latin typeface="+mn-ea"/>
                <a:ea typeface="+mn-ea"/>
              </a:rPr>
              <a:t>显示问题件相关信息，点击“处理”</a:t>
            </a:r>
            <a:endParaRPr lang="zh-CN" altLang="en-US" sz="1200" b="1" dirty="0">
              <a:latin typeface="+mn-ea"/>
              <a:ea typeface="+mn-ea"/>
            </a:endParaRPr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369765" y="2394873"/>
            <a:ext cx="2244725" cy="434854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grpSp>
        <p:nvGrpSpPr>
          <p:cNvPr id="13" name="组合 4"/>
          <p:cNvGrpSpPr/>
          <p:nvPr/>
        </p:nvGrpSpPr>
        <p:grpSpPr bwMode="auto">
          <a:xfrm>
            <a:off x="6483535" y="1743162"/>
            <a:ext cx="2369507" cy="3619544"/>
            <a:chOff x="6508366" y="1595858"/>
            <a:chExt cx="2549193" cy="406750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8366" y="1595858"/>
              <a:ext cx="2287971" cy="4067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6621" y="4002939"/>
              <a:ext cx="2330938" cy="815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标题 24"/>
          <p:cNvSpPr/>
          <p:nvPr/>
        </p:nvSpPr>
        <p:spPr bwMode="auto">
          <a:xfrm>
            <a:off x="-127570" y="79263"/>
            <a:ext cx="4339530" cy="77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b="1" dirty="0" smtClean="0">
                <a:solidFill>
                  <a:srgbClr val="FC7B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问题件处理</a:t>
            </a:r>
            <a:r>
              <a:rPr lang="en-US" altLang="zh-CN" sz="2400" b="1" dirty="0" smtClean="0">
                <a:solidFill>
                  <a:srgbClr val="FC7B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——</a:t>
            </a:r>
            <a:r>
              <a:rPr lang="zh-CN" altLang="en-US" sz="2400" b="1" dirty="0" smtClean="0">
                <a:solidFill>
                  <a:srgbClr val="FC7B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影像问题</a:t>
            </a:r>
            <a:endParaRPr lang="en-US" altLang="zh-CN" sz="2400" b="1" dirty="0">
              <a:solidFill>
                <a:srgbClr val="FC7B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1562" y="3773065"/>
            <a:ext cx="134019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700" b="1" dirty="0" smtClean="0">
                <a:solidFill>
                  <a:schemeClr val="bg1">
                    <a:lumMod val="75000"/>
                  </a:schemeClr>
                </a:solidFill>
              </a:rPr>
              <a:t>北京市西城区金融街</a:t>
            </a:r>
            <a:r>
              <a:rPr lang="en-US" altLang="zh-CN" sz="700" b="1" dirty="0" smtClean="0">
                <a:solidFill>
                  <a:schemeClr val="bg1">
                    <a:lumMod val="75000"/>
                  </a:schemeClr>
                </a:solidFill>
              </a:rPr>
              <a:t>23</a:t>
            </a:r>
            <a:r>
              <a:rPr lang="zh-CN" altLang="en-US" sz="700" b="1" dirty="0" smtClean="0">
                <a:solidFill>
                  <a:schemeClr val="bg1">
                    <a:lumMod val="75000"/>
                  </a:schemeClr>
                </a:solidFill>
              </a:rPr>
              <a:t>号平安大厦</a:t>
            </a:r>
            <a:r>
              <a:rPr lang="en-US" altLang="zh-CN" sz="700" b="1" dirty="0" smtClean="0">
                <a:solidFill>
                  <a:schemeClr val="bg1">
                    <a:lumMod val="75000"/>
                  </a:schemeClr>
                </a:solidFill>
              </a:rPr>
              <a:t>9</a:t>
            </a:r>
            <a:r>
              <a:rPr lang="zh-CN" altLang="en-US" sz="700" b="1" dirty="0" smtClean="0">
                <a:solidFill>
                  <a:schemeClr val="bg1">
                    <a:lumMod val="75000"/>
                  </a:schemeClr>
                </a:solidFill>
              </a:rPr>
              <a:t>层</a:t>
            </a:r>
            <a:endParaRPr lang="zh-CN" altLang="en-US" sz="7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4"/>
          <p:cNvSpPr/>
          <p:nvPr/>
        </p:nvSpPr>
        <p:spPr bwMode="auto">
          <a:xfrm>
            <a:off x="-127570" y="79263"/>
            <a:ext cx="5472684" cy="77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b="1" dirty="0" smtClean="0">
                <a:solidFill>
                  <a:srgbClr val="FC7B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问题件处理</a:t>
            </a:r>
            <a:r>
              <a:rPr lang="en-US" altLang="zh-CN" sz="2400" b="1" dirty="0" smtClean="0">
                <a:solidFill>
                  <a:srgbClr val="FC7B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——</a:t>
            </a:r>
            <a:r>
              <a:rPr lang="zh-CN" altLang="en-US" sz="2400" b="1" dirty="0" smtClean="0">
                <a:solidFill>
                  <a:srgbClr val="FC7B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银行帐户问题</a:t>
            </a:r>
            <a:endParaRPr lang="en-US" altLang="zh-CN" sz="2400" b="1" dirty="0">
              <a:solidFill>
                <a:srgbClr val="FC7B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32188" y="1185534"/>
            <a:ext cx="2813050" cy="2761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sz="1200" dirty="0">
                <a:latin typeface="+mn-ea"/>
                <a:ea typeface="+mn-ea"/>
              </a:rPr>
              <a:t>2.</a:t>
            </a:r>
            <a:r>
              <a:rPr lang="zh-CN" altLang="en-US" sz="1200" dirty="0">
                <a:latin typeface="+mn-ea"/>
                <a:ea typeface="+mn-ea"/>
              </a:rPr>
              <a:t>填写正确的银行账号。</a:t>
            </a:r>
            <a:endParaRPr lang="zh-CN" altLang="en-US" sz="1200" dirty="0">
              <a:latin typeface="+mn-ea"/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43675" y="1196643"/>
            <a:ext cx="1276350" cy="2777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altLang="zh-CN" sz="1200" dirty="0">
                <a:latin typeface="+mn-ea"/>
                <a:ea typeface="+mn-ea"/>
              </a:rPr>
              <a:t>3.</a:t>
            </a:r>
            <a:r>
              <a:rPr lang="zh-CN" altLang="en-US" sz="1200" dirty="0">
                <a:latin typeface="+mn-ea"/>
                <a:ea typeface="+mn-ea"/>
              </a:rPr>
              <a:t>提交即可。</a:t>
            </a:r>
            <a:endParaRPr lang="zh-CN" altLang="en-US" sz="1200" dirty="0">
              <a:latin typeface="+mn-ea"/>
              <a:ea typeface="+mn-ea"/>
            </a:endParaRPr>
          </a:p>
        </p:txBody>
      </p:sp>
      <p:grpSp>
        <p:nvGrpSpPr>
          <p:cNvPr id="6" name="组合 1"/>
          <p:cNvGrpSpPr/>
          <p:nvPr/>
        </p:nvGrpSpPr>
        <p:grpSpPr bwMode="auto">
          <a:xfrm>
            <a:off x="693738" y="1733069"/>
            <a:ext cx="5651500" cy="3861315"/>
            <a:chOff x="693738" y="1377950"/>
            <a:chExt cx="5651500" cy="3862388"/>
          </a:xfrm>
        </p:grpSpPr>
        <p:pic>
          <p:nvPicPr>
            <p:cNvPr id="7" name="Picture 5" descr="D:\Users\liuyijin071\Desktop\【BBC】\界面截屏\IMG_1050.PNG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693738" y="1377950"/>
              <a:ext cx="2174875" cy="386238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4" descr="D:\Users\liuyijin071\Desktop\【BBC】\界面截屏\IMG_1051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63950" y="1404938"/>
              <a:ext cx="2143125" cy="38036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右箭头 11"/>
            <p:cNvSpPr>
              <a:spLocks noChangeArrowheads="1"/>
            </p:cNvSpPr>
            <p:nvPr/>
          </p:nvSpPr>
          <p:spPr bwMode="auto">
            <a:xfrm>
              <a:off x="3095625" y="2960688"/>
              <a:ext cx="195263" cy="30321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99CCFF"/>
            </a:solidFill>
            <a:ln w="9525" algn="ctr">
              <a:solidFill>
                <a:srgbClr val="99CCFF"/>
              </a:solidFill>
              <a:round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10" name="右箭头 11"/>
            <p:cNvSpPr>
              <a:spLocks noChangeArrowheads="1"/>
            </p:cNvSpPr>
            <p:nvPr/>
          </p:nvSpPr>
          <p:spPr bwMode="auto">
            <a:xfrm>
              <a:off x="6149975" y="3003550"/>
              <a:ext cx="195263" cy="303213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99CCFF"/>
            </a:solidFill>
            <a:ln w="9525" algn="ctr">
              <a:solidFill>
                <a:srgbClr val="99CCFF"/>
              </a:solidFill>
              <a:round/>
            </a:ln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</p:grpSp>
      <p:sp>
        <p:nvSpPr>
          <p:cNvPr id="11" name="矩形 1"/>
          <p:cNvSpPr>
            <a:spLocks noChangeArrowheads="1"/>
          </p:cNvSpPr>
          <p:nvPr/>
        </p:nvSpPr>
        <p:spPr bwMode="auto">
          <a:xfrm flipV="1">
            <a:off x="333376" y="1679109"/>
            <a:ext cx="8607425" cy="18886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</a:ln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141288" y="920495"/>
            <a:ext cx="3149600" cy="83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l" eaLnBrk="1" hangingPunct="1"/>
            <a:r>
              <a:rPr lang="en-US" altLang="zh-CN" sz="1200"/>
              <a:t>1.</a:t>
            </a:r>
            <a:r>
              <a:rPr lang="zh-CN" altLang="en-US" sz="1200"/>
              <a:t>如果在结案后您迟迟没有收到账款，请在“理赔记录”里查看 该案件下查看“案件状态”，如案件状态为支付失败，则可能是银行帐户信息错误，请在银行信息确认处修改。</a:t>
            </a:r>
            <a:endParaRPr lang="zh-CN" altLang="en-US" sz="1200"/>
          </a:p>
        </p:txBody>
      </p:sp>
      <p:grpSp>
        <p:nvGrpSpPr>
          <p:cNvPr id="13" name="组合 14"/>
          <p:cNvGrpSpPr/>
          <p:nvPr/>
        </p:nvGrpSpPr>
        <p:grpSpPr bwMode="auto">
          <a:xfrm>
            <a:off x="6391276" y="1585473"/>
            <a:ext cx="2549525" cy="4008911"/>
            <a:chOff x="6508366" y="1595858"/>
            <a:chExt cx="2549193" cy="4067503"/>
          </a:xfrm>
        </p:grpSpPr>
        <p:pic>
          <p:nvPicPr>
            <p:cNvPr id="14" name="图片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8366" y="1595858"/>
              <a:ext cx="2287971" cy="4067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图片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6621" y="4002939"/>
              <a:ext cx="2330938" cy="815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6246814" y="1461682"/>
            <a:ext cx="2693987" cy="27138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</a:ln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4"/>
          <p:cNvSpPr/>
          <p:nvPr/>
        </p:nvSpPr>
        <p:spPr bwMode="auto">
          <a:xfrm>
            <a:off x="-127570" y="79263"/>
            <a:ext cx="3979490" cy="77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b="1" dirty="0" smtClean="0">
                <a:solidFill>
                  <a:srgbClr val="FC7B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自助理赔要点提示</a:t>
            </a:r>
            <a:endParaRPr lang="en-US" altLang="zh-CN" sz="2400" b="1" dirty="0">
              <a:solidFill>
                <a:srgbClr val="FC7B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457200" y="1042698"/>
            <a:ext cx="8229600" cy="409461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目前仅适用</a:t>
            </a:r>
            <a:r>
              <a:rPr lang="zh-CN" altLang="en-US" sz="1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门急诊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理赔责任；</a:t>
            </a: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住院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理赔请按常规流程提交材料；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若</a:t>
            </a:r>
            <a:r>
              <a:rPr lang="en-US" altLang="zh-CN" sz="1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天内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未处理问题件，该案件将被自动撤销。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就诊单证</a:t>
            </a:r>
            <a:r>
              <a:rPr lang="zh-CN" altLang="en-US" sz="16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原件请保留一年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，以便抽查。</a:t>
            </a:r>
            <a:endParaRPr lang="zh-CN" alt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当出现手机不兼容无法申请理赔的情况，请登陆网页版进行理赔处理。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网页版网址：</a:t>
            </a:r>
            <a:r>
              <a:rPr lang="en-US" altLang="zh-CN" sz="1600" u="sng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home.pingan.com</a:t>
            </a:r>
            <a:endParaRPr lang="en-US" altLang="zh-CN" sz="1600" u="sng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>
            <a:spLocks noChangeArrowheads="1"/>
          </p:cNvSpPr>
          <p:nvPr/>
        </p:nvSpPr>
        <p:spPr bwMode="auto">
          <a:xfrm>
            <a:off x="-34522" y="1704578"/>
            <a:ext cx="9144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5pPr>
            <a:lvl6pPr marL="25146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6pPr>
            <a:lvl7pPr marL="29718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7pPr>
            <a:lvl8pPr marL="34290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8pPr>
            <a:lvl9pPr marL="3886200" indent="-228600" algn="ct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 sz="180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843808" y="1579366"/>
            <a:ext cx="4936831" cy="252602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TW" sz="66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Thanks</a:t>
            </a:r>
            <a:r>
              <a:rPr lang="en-US" altLang="zh-TW" sz="66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!</a:t>
            </a:r>
            <a:endParaRPr lang="en-US" altLang="ko-KR" sz="66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5496" y="781799"/>
            <a:ext cx="2520280" cy="4808257"/>
            <a:chOff x="35496" y="577247"/>
            <a:chExt cx="2672862" cy="5143500"/>
          </a:xfrm>
        </p:grpSpPr>
        <p:sp>
          <p:nvSpPr>
            <p:cNvPr id="3" name="Rectangle 14" descr="25%"/>
            <p:cNvSpPr>
              <a:spLocks noChangeArrowheads="1"/>
            </p:cNvSpPr>
            <p:nvPr/>
          </p:nvSpPr>
          <p:spPr bwMode="blackWhite">
            <a:xfrm>
              <a:off x="35496" y="577247"/>
              <a:ext cx="2672862" cy="5143500"/>
            </a:xfrm>
            <a:prstGeom prst="rect">
              <a:avLst/>
            </a:prstGeom>
            <a:pattFill prst="pct25">
              <a:fgClr>
                <a:srgbClr val="C0C0C0">
                  <a:alpha val="87057"/>
                </a:srgbClr>
              </a:fgClr>
              <a:bgClr>
                <a:srgbClr val="FFFFFF">
                  <a:alpha val="87057"/>
                </a:srgbClr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l">
                <a:lnSpc>
                  <a:spcPct val="120000"/>
                </a:lnSpc>
                <a:spcBef>
                  <a:spcPct val="20000"/>
                </a:spcBef>
              </a:pPr>
              <a:endParaRPr lang="zh-CN" altLang="zh-CN" sz="1600" b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pic>
          <p:nvPicPr>
            <p:cNvPr id="5" name="Picture 11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99" t="38998" r="16612" b="28439"/>
            <a:stretch>
              <a:fillRect/>
            </a:stretch>
          </p:blipFill>
          <p:spPr bwMode="auto">
            <a:xfrm>
              <a:off x="201789" y="2368723"/>
              <a:ext cx="2250831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2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24" t="39197" r="50000" b="28215"/>
            <a:stretch>
              <a:fillRect/>
            </a:stretch>
          </p:blipFill>
          <p:spPr bwMode="auto">
            <a:xfrm>
              <a:off x="201789" y="668423"/>
              <a:ext cx="2250831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 descr="d:\Documents and Settings\YEHUA003\桌面\中国平安张江职场景观水车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079" y="3984004"/>
              <a:ext cx="2250831" cy="1633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29"/>
          <p:cNvGrpSpPr/>
          <p:nvPr/>
        </p:nvGrpSpPr>
        <p:grpSpPr>
          <a:xfrm>
            <a:off x="683568" y="1207753"/>
            <a:ext cx="2940050" cy="1961605"/>
            <a:chOff x="958850" y="1157288"/>
            <a:chExt cx="2940050" cy="1962150"/>
          </a:xfrm>
        </p:grpSpPr>
        <p:grpSp>
          <p:nvGrpSpPr>
            <p:cNvPr id="3" name="组合 330"/>
            <p:cNvGrpSpPr/>
            <p:nvPr/>
          </p:nvGrpSpPr>
          <p:grpSpPr bwMode="auto">
            <a:xfrm>
              <a:off x="958850" y="1157288"/>
              <a:ext cx="2768682" cy="1569660"/>
              <a:chOff x="958486" y="1157048"/>
              <a:chExt cx="2768588" cy="1569283"/>
            </a:xfrm>
          </p:grpSpPr>
          <p:grpSp>
            <p:nvGrpSpPr>
              <p:cNvPr id="4" name="组合 39"/>
              <p:cNvGrpSpPr/>
              <p:nvPr/>
            </p:nvGrpSpPr>
            <p:grpSpPr bwMode="auto">
              <a:xfrm>
                <a:off x="1010872" y="1358612"/>
                <a:ext cx="2716202" cy="1145916"/>
                <a:chOff x="1068022" y="1358612"/>
                <a:chExt cx="2716202" cy="1145916"/>
              </a:xfrm>
            </p:grpSpPr>
            <p:sp>
              <p:nvSpPr>
                <p:cNvPr id="337" name="矩形 336"/>
                <p:cNvSpPr/>
                <p:nvPr/>
              </p:nvSpPr>
              <p:spPr>
                <a:xfrm>
                  <a:off x="1068022" y="1493517"/>
                  <a:ext cx="1022315" cy="923703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338" name="矩形 337"/>
                <p:cNvSpPr/>
                <p:nvPr/>
              </p:nvSpPr>
              <p:spPr>
                <a:xfrm>
                  <a:off x="2003027" y="1358612"/>
                  <a:ext cx="1781197" cy="8307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48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目  录</a:t>
                  </a:r>
                  <a:endParaRPr lang="zh-CN" altLang="en-US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39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2005563" y="2027588"/>
                  <a:ext cx="1713873" cy="4769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500" b="1" dirty="0">
                      <a:solidFill>
                        <a:schemeClr val="accent6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ONTENTS</a:t>
                  </a:r>
                  <a:endParaRPr lang="zh-CN" altLang="en-US" sz="25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36" name="矩形 335"/>
              <p:cNvSpPr/>
              <p:nvPr/>
            </p:nvSpPr>
            <p:spPr>
              <a:xfrm>
                <a:off x="958486" y="1157048"/>
                <a:ext cx="1074297" cy="1569283"/>
              </a:xfrm>
              <a:prstGeom prst="rect">
                <a:avLst/>
              </a:prstGeom>
              <a:solidFill>
                <a:srgbClr val="FF6600"/>
              </a:solidFill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9600" dirty="0">
                    <a:solidFill>
                      <a:schemeClr val="bg1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</a:t>
                </a:r>
                <a:endParaRPr lang="zh-CN" altLang="en-US" sz="9600" dirty="0">
                  <a:solidFill>
                    <a:schemeClr val="bg1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" name="组合 26"/>
            <p:cNvGrpSpPr/>
            <p:nvPr/>
          </p:nvGrpSpPr>
          <p:grpSpPr bwMode="auto">
            <a:xfrm>
              <a:off x="3835400" y="1511300"/>
              <a:ext cx="63500" cy="1608138"/>
              <a:chOff x="6966170" y="1570075"/>
              <a:chExt cx="63500" cy="2204256"/>
            </a:xfrm>
          </p:grpSpPr>
          <p:cxnSp>
            <p:nvCxnSpPr>
              <p:cNvPr id="333" name="直接连接符 332"/>
              <p:cNvCxnSpPr/>
              <p:nvPr/>
            </p:nvCxnSpPr>
            <p:spPr bwMode="auto">
              <a:xfrm>
                <a:off x="6966170" y="1570075"/>
                <a:ext cx="0" cy="2204256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4" name="直接连接符 333"/>
              <p:cNvCxnSpPr/>
              <p:nvPr/>
            </p:nvCxnSpPr>
            <p:spPr bwMode="auto">
              <a:xfrm>
                <a:off x="7029670" y="1570075"/>
                <a:ext cx="0" cy="2195552"/>
              </a:xfrm>
              <a:prstGeom prst="line">
                <a:avLst/>
              </a:prstGeom>
              <a:noFill/>
              <a:ln w="3175" cap="flat" cmpd="sng" algn="ctr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6" name="组合 8"/>
          <p:cNvGrpSpPr/>
          <p:nvPr/>
        </p:nvGrpSpPr>
        <p:grpSpPr bwMode="auto">
          <a:xfrm>
            <a:off x="4124329" y="1479138"/>
            <a:ext cx="4073525" cy="553844"/>
            <a:chOff x="4181203" y="1479950"/>
            <a:chExt cx="4074491" cy="553511"/>
          </a:xfrm>
        </p:grpSpPr>
        <p:sp>
          <p:nvSpPr>
            <p:cNvPr id="341" name="矩形 340"/>
            <p:cNvSpPr/>
            <p:nvPr/>
          </p:nvSpPr>
          <p:spPr bwMode="auto">
            <a:xfrm>
              <a:off x="4181203" y="1522775"/>
              <a:ext cx="4074491" cy="450454"/>
            </a:xfrm>
            <a:prstGeom prst="rect">
              <a:avLst/>
            </a:prstGeom>
            <a:noFill/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42" name="椭圆 341"/>
            <p:cNvSpPr/>
            <p:nvPr/>
          </p:nvSpPr>
          <p:spPr bwMode="auto">
            <a:xfrm>
              <a:off x="4305301" y="1565376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43" name="矩形 11"/>
            <p:cNvSpPr>
              <a:spLocks noChangeArrowheads="1"/>
            </p:cNvSpPr>
            <p:nvPr/>
          </p:nvSpPr>
          <p:spPr bwMode="auto">
            <a:xfrm>
              <a:off x="4216136" y="1479950"/>
              <a:ext cx="601806" cy="553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20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13"/>
          <p:cNvGrpSpPr/>
          <p:nvPr/>
        </p:nvGrpSpPr>
        <p:grpSpPr bwMode="auto">
          <a:xfrm>
            <a:off x="4124329" y="1526147"/>
            <a:ext cx="4073525" cy="1020549"/>
            <a:chOff x="4181203" y="1594097"/>
            <a:chExt cx="4074491" cy="1019935"/>
          </a:xfrm>
        </p:grpSpPr>
        <p:sp>
          <p:nvSpPr>
            <p:cNvPr id="346" name="矩形 345"/>
            <p:cNvSpPr/>
            <p:nvPr/>
          </p:nvSpPr>
          <p:spPr bwMode="auto">
            <a:xfrm>
              <a:off x="4181203" y="2103347"/>
              <a:ext cx="4074491" cy="450454"/>
            </a:xfrm>
            <a:prstGeom prst="rect">
              <a:avLst/>
            </a:prstGeom>
            <a:noFill/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47" name="椭圆 346"/>
            <p:cNvSpPr/>
            <p:nvPr/>
          </p:nvSpPr>
          <p:spPr bwMode="auto">
            <a:xfrm>
              <a:off x="4305301" y="2145948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48" name="矩形 16"/>
            <p:cNvSpPr>
              <a:spLocks noChangeArrowheads="1"/>
            </p:cNvSpPr>
            <p:nvPr/>
          </p:nvSpPr>
          <p:spPr bwMode="auto">
            <a:xfrm>
              <a:off x="4216136" y="2060521"/>
              <a:ext cx="601806" cy="553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2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9" name="TextBox 348"/>
            <p:cNvSpPr txBox="1"/>
            <p:nvPr/>
          </p:nvSpPr>
          <p:spPr bwMode="auto">
            <a:xfrm>
              <a:off x="5318123" y="1594097"/>
              <a:ext cx="2544889" cy="3998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spc="300" dirty="0" smtClean="0">
                  <a:solidFill>
                    <a:srgbClr val="FC7B1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自助理赔功能简介</a:t>
              </a:r>
              <a:endParaRPr lang="zh-CN" altLang="en-US" sz="2000" b="1" spc="300" dirty="0">
                <a:solidFill>
                  <a:srgbClr val="FC7B1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13"/>
          <p:cNvGrpSpPr/>
          <p:nvPr/>
        </p:nvGrpSpPr>
        <p:grpSpPr bwMode="auto">
          <a:xfrm>
            <a:off x="4139953" y="2044767"/>
            <a:ext cx="4073525" cy="945578"/>
            <a:chOff x="4181203" y="1608792"/>
            <a:chExt cx="4074491" cy="945009"/>
          </a:xfrm>
        </p:grpSpPr>
        <p:sp>
          <p:nvSpPr>
            <p:cNvPr id="23" name="矩形 22"/>
            <p:cNvSpPr/>
            <p:nvPr/>
          </p:nvSpPr>
          <p:spPr bwMode="auto">
            <a:xfrm>
              <a:off x="4181203" y="2103347"/>
              <a:ext cx="4074491" cy="450454"/>
            </a:xfrm>
            <a:prstGeom prst="rect">
              <a:avLst/>
            </a:prstGeom>
            <a:noFill/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6" name="TextBox 25"/>
            <p:cNvSpPr txBox="1"/>
            <p:nvPr/>
          </p:nvSpPr>
          <p:spPr bwMode="auto">
            <a:xfrm>
              <a:off x="5302495" y="1608792"/>
              <a:ext cx="1954844" cy="3998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spc="300" dirty="0" smtClean="0">
                  <a:solidFill>
                    <a:srgbClr val="FDC58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相应操作流程</a:t>
              </a:r>
              <a:endParaRPr lang="zh-CN" altLang="en-US" sz="2000" b="1" spc="300" dirty="0">
                <a:solidFill>
                  <a:srgbClr val="FDC58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24"/>
          <p:cNvSpPr/>
          <p:nvPr/>
        </p:nvSpPr>
        <p:spPr bwMode="auto">
          <a:xfrm>
            <a:off x="0" y="79263"/>
            <a:ext cx="5004048" cy="61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b="1" dirty="0" smtClean="0">
                <a:solidFill>
                  <a:srgbClr val="FC7B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自助理赔理赔模式</a:t>
            </a:r>
            <a:endParaRPr lang="en-US" altLang="zh-CN" sz="2400" b="1" dirty="0">
              <a:solidFill>
                <a:srgbClr val="FC7B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65"/>
          <p:cNvSpPr>
            <a:spLocks noChangeArrowheads="1"/>
          </p:cNvSpPr>
          <p:nvPr/>
        </p:nvSpPr>
        <p:spPr bwMode="auto">
          <a:xfrm>
            <a:off x="250825" y="987425"/>
            <a:ext cx="4044950" cy="189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理赔模式：</a:t>
            </a:r>
            <a:endParaRPr lang="en-US" altLang="zh-CN" sz="16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免收单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单张票据金额≤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元或单次多张票据总金额≤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元的，企业员工拍照上传相关影像资料，核对无误后支付理赔款，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就诊单证原件请保留一年，以便抽查。</a:t>
            </a:r>
            <a:endParaRPr lang="en-US" altLang="zh-CN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4663" y="987425"/>
            <a:ext cx="4608512" cy="26517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操作及环节：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企业员工下载、注册并登陆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或网页版</a:t>
            </a:r>
            <a:endParaRPr lang="en-US" altLang="zh-CN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拍照上传相关影像资料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收到结案短信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理赔核对无误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超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级网银转账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4543425" y="4600575"/>
          <a:ext cx="8096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文档" r:id="rId1" imgW="818515" imgH="537210" progId="Word.Document.12">
                  <p:embed/>
                </p:oleObj>
              </mc:Choice>
              <mc:Fallback>
                <p:oleObj name="文档" r:id="rId1" imgW="818515" imgH="537210" progId="Word.Document.12">
                  <p:embed/>
                  <p:pic>
                    <p:nvPicPr>
                      <p:cNvPr id="0" name="图片 1024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43425" y="4600575"/>
                        <a:ext cx="809625" cy="533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24"/>
          <p:cNvSpPr/>
          <p:nvPr/>
        </p:nvSpPr>
        <p:spPr bwMode="auto">
          <a:xfrm>
            <a:off x="0" y="79263"/>
            <a:ext cx="5004048" cy="61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b="1" dirty="0" smtClean="0">
                <a:solidFill>
                  <a:srgbClr val="FC7B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自助理赔理赔模式</a:t>
            </a:r>
            <a:endParaRPr lang="en-US" altLang="zh-CN" sz="2400" b="1" dirty="0">
              <a:solidFill>
                <a:srgbClr val="FC7B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65"/>
          <p:cNvSpPr>
            <a:spLocks noChangeArrowheads="1"/>
          </p:cNvSpPr>
          <p:nvPr/>
        </p:nvSpPr>
        <p:spPr bwMode="auto">
          <a:xfrm>
            <a:off x="250825" y="987425"/>
            <a:ext cx="40449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理赔模式：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问题件</a:t>
            </a:r>
            <a:r>
              <a:rPr lang="en-US" altLang="zh-CN" sz="1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企业员工拍照上传相关影像资料，完成审核后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，如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出现单张票据金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额＞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元或单次多张票据总金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额＞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的，员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需在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天内上交理赔材料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，收到资料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后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天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内支付理赔款。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4663" y="987425"/>
            <a:ext cx="4608512" cy="411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操作及环节：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企业员工下载、注册并登陆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或网页版</a:t>
            </a:r>
            <a:endParaRPr lang="en-US" altLang="zh-CN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拍照上传相关影像资料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收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到待核查短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提交理赔材料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原件</a:t>
            </a:r>
            <a:endParaRPr lang="en-US" altLang="zh-CN" sz="16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理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赔核对无误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超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级网银转账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（问题件提交理赔材料时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需填写网上自助理赔申请书（北分版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），见左图。电子版索取请咨询各店经理）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4543425" y="4600575"/>
          <a:ext cx="8096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文档" r:id="rId1" imgW="818515" imgH="537210" progId="Word.Document.12">
                  <p:embed/>
                </p:oleObj>
              </mc:Choice>
              <mc:Fallback>
                <p:oleObj name="文档" r:id="rId1" imgW="818515" imgH="537210" progId="Word.Document.12">
                  <p:embed/>
                  <p:pic>
                    <p:nvPicPr>
                      <p:cNvPr id="0" name="图片 2048"/>
                      <p:cNvPicPr>
                        <a:picLocks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43425" y="4600575"/>
                        <a:ext cx="809625" cy="533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618456" y="2912527"/>
          <a:ext cx="1767136" cy="2650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文档" r:id="rId3" imgW="5425440" imgH="8252460" progId="Word.Document.12">
                  <p:embed/>
                </p:oleObj>
              </mc:Choice>
              <mc:Fallback>
                <p:oleObj name="文档" r:id="rId3" imgW="5425440" imgH="8252460" progId="Word.Document.12">
                  <p:embed/>
                  <p:pic>
                    <p:nvPicPr>
                      <p:cNvPr id="0" name="图片 2056"/>
                      <p:cNvPicPr>
                        <a:picLocks noChangeAspect="1"/>
                      </p:cNvPicPr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8456" y="2912527"/>
                        <a:ext cx="1767136" cy="2650981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29"/>
          <p:cNvGrpSpPr/>
          <p:nvPr/>
        </p:nvGrpSpPr>
        <p:grpSpPr>
          <a:xfrm>
            <a:off x="683568" y="1207753"/>
            <a:ext cx="2940050" cy="1961605"/>
            <a:chOff x="958850" y="1157288"/>
            <a:chExt cx="2940050" cy="1962150"/>
          </a:xfrm>
        </p:grpSpPr>
        <p:grpSp>
          <p:nvGrpSpPr>
            <p:cNvPr id="3" name="组合 330"/>
            <p:cNvGrpSpPr/>
            <p:nvPr/>
          </p:nvGrpSpPr>
          <p:grpSpPr bwMode="auto">
            <a:xfrm>
              <a:off x="958850" y="1157288"/>
              <a:ext cx="2768682" cy="1569660"/>
              <a:chOff x="958486" y="1157048"/>
              <a:chExt cx="2768588" cy="1569283"/>
            </a:xfrm>
          </p:grpSpPr>
          <p:grpSp>
            <p:nvGrpSpPr>
              <p:cNvPr id="4" name="组合 39"/>
              <p:cNvGrpSpPr/>
              <p:nvPr/>
            </p:nvGrpSpPr>
            <p:grpSpPr bwMode="auto">
              <a:xfrm>
                <a:off x="1010872" y="1358612"/>
                <a:ext cx="2716202" cy="1145916"/>
                <a:chOff x="1068022" y="1358612"/>
                <a:chExt cx="2716202" cy="1145916"/>
              </a:xfrm>
            </p:grpSpPr>
            <p:sp>
              <p:nvSpPr>
                <p:cNvPr id="337" name="矩形 336"/>
                <p:cNvSpPr/>
                <p:nvPr/>
              </p:nvSpPr>
              <p:spPr>
                <a:xfrm>
                  <a:off x="1068022" y="1493517"/>
                  <a:ext cx="1022315" cy="923703"/>
                </a:xfrm>
                <a:prstGeom prst="rect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/>
                </a:p>
              </p:txBody>
            </p:sp>
            <p:sp>
              <p:nvSpPr>
                <p:cNvPr id="338" name="矩形 337"/>
                <p:cNvSpPr/>
                <p:nvPr/>
              </p:nvSpPr>
              <p:spPr>
                <a:xfrm>
                  <a:off x="2003027" y="1358612"/>
                  <a:ext cx="1781197" cy="8307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48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目  录</a:t>
                  </a:r>
                  <a:endParaRPr lang="zh-CN" altLang="en-US" sz="4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39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2005563" y="2027588"/>
                  <a:ext cx="1713873" cy="4769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r>
                    <a:rPr lang="en-US" altLang="zh-CN" sz="2500" b="1" dirty="0">
                      <a:solidFill>
                        <a:schemeClr val="accent6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ONTENTS</a:t>
                  </a:r>
                  <a:endParaRPr lang="zh-CN" altLang="en-US" sz="2500" b="1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36" name="矩形 335"/>
              <p:cNvSpPr/>
              <p:nvPr/>
            </p:nvSpPr>
            <p:spPr>
              <a:xfrm>
                <a:off x="958486" y="1157048"/>
                <a:ext cx="1074297" cy="1569283"/>
              </a:xfrm>
              <a:prstGeom prst="rect">
                <a:avLst/>
              </a:prstGeom>
              <a:solidFill>
                <a:srgbClr val="FF6600"/>
              </a:solidFill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9600" dirty="0">
                    <a:solidFill>
                      <a:schemeClr val="bg1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</a:t>
                </a:r>
                <a:endParaRPr lang="zh-CN" altLang="en-US" sz="9600" dirty="0">
                  <a:solidFill>
                    <a:schemeClr val="bg1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" name="组合 26"/>
            <p:cNvGrpSpPr/>
            <p:nvPr/>
          </p:nvGrpSpPr>
          <p:grpSpPr bwMode="auto">
            <a:xfrm>
              <a:off x="3835400" y="1511300"/>
              <a:ext cx="63500" cy="1608138"/>
              <a:chOff x="6966170" y="1570075"/>
              <a:chExt cx="63500" cy="2204256"/>
            </a:xfrm>
          </p:grpSpPr>
          <p:cxnSp>
            <p:nvCxnSpPr>
              <p:cNvPr id="333" name="直接连接符 332"/>
              <p:cNvCxnSpPr/>
              <p:nvPr/>
            </p:nvCxnSpPr>
            <p:spPr bwMode="auto">
              <a:xfrm>
                <a:off x="6966170" y="1570075"/>
                <a:ext cx="0" cy="2204256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4" name="直接连接符 333"/>
              <p:cNvCxnSpPr/>
              <p:nvPr/>
            </p:nvCxnSpPr>
            <p:spPr bwMode="auto">
              <a:xfrm>
                <a:off x="7029670" y="1570075"/>
                <a:ext cx="0" cy="2195552"/>
              </a:xfrm>
              <a:prstGeom prst="line">
                <a:avLst/>
              </a:prstGeom>
              <a:noFill/>
              <a:ln w="3175" cap="flat" cmpd="sng" algn="ctr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6" name="组合 8"/>
          <p:cNvGrpSpPr/>
          <p:nvPr/>
        </p:nvGrpSpPr>
        <p:grpSpPr bwMode="auto">
          <a:xfrm>
            <a:off x="4124329" y="1479138"/>
            <a:ext cx="4073525" cy="553844"/>
            <a:chOff x="4181203" y="1479950"/>
            <a:chExt cx="4074491" cy="553511"/>
          </a:xfrm>
        </p:grpSpPr>
        <p:sp>
          <p:nvSpPr>
            <p:cNvPr id="341" name="矩形 340"/>
            <p:cNvSpPr/>
            <p:nvPr/>
          </p:nvSpPr>
          <p:spPr bwMode="auto">
            <a:xfrm>
              <a:off x="4181203" y="1522775"/>
              <a:ext cx="4074491" cy="450454"/>
            </a:xfrm>
            <a:prstGeom prst="rect">
              <a:avLst/>
            </a:prstGeom>
            <a:noFill/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42" name="椭圆 341"/>
            <p:cNvSpPr/>
            <p:nvPr/>
          </p:nvSpPr>
          <p:spPr bwMode="auto">
            <a:xfrm>
              <a:off x="4305301" y="1565376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43" name="矩形 11"/>
            <p:cNvSpPr>
              <a:spLocks noChangeArrowheads="1"/>
            </p:cNvSpPr>
            <p:nvPr/>
          </p:nvSpPr>
          <p:spPr bwMode="auto">
            <a:xfrm>
              <a:off x="4216136" y="1479950"/>
              <a:ext cx="601806" cy="553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en-US" altLang="zh-CN" sz="20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13"/>
          <p:cNvGrpSpPr/>
          <p:nvPr/>
        </p:nvGrpSpPr>
        <p:grpSpPr bwMode="auto">
          <a:xfrm>
            <a:off x="4124329" y="1521989"/>
            <a:ext cx="4073525" cy="1024706"/>
            <a:chOff x="4181203" y="1589942"/>
            <a:chExt cx="4074491" cy="1024090"/>
          </a:xfrm>
        </p:grpSpPr>
        <p:sp>
          <p:nvSpPr>
            <p:cNvPr id="346" name="矩形 345"/>
            <p:cNvSpPr/>
            <p:nvPr/>
          </p:nvSpPr>
          <p:spPr bwMode="auto">
            <a:xfrm>
              <a:off x="4181203" y="2103347"/>
              <a:ext cx="4074491" cy="450454"/>
            </a:xfrm>
            <a:prstGeom prst="rect">
              <a:avLst/>
            </a:prstGeom>
            <a:noFill/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47" name="椭圆 346"/>
            <p:cNvSpPr/>
            <p:nvPr/>
          </p:nvSpPr>
          <p:spPr bwMode="auto">
            <a:xfrm>
              <a:off x="4305301" y="2145948"/>
              <a:ext cx="379573" cy="379573"/>
            </a:xfrm>
            <a:prstGeom prst="ellipse">
              <a:avLst/>
            </a:prstGeom>
            <a:solidFill>
              <a:schemeClr val="bg1"/>
            </a:solidFill>
            <a:ln w="6350" algn="ctr">
              <a:noFill/>
              <a:miter lim="800000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48" name="矩形 16"/>
            <p:cNvSpPr>
              <a:spLocks noChangeArrowheads="1"/>
            </p:cNvSpPr>
            <p:nvPr/>
          </p:nvSpPr>
          <p:spPr bwMode="auto">
            <a:xfrm>
              <a:off x="4216136" y="2060521"/>
              <a:ext cx="601806" cy="553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200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en-US" altLang="zh-CN" sz="200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9" name="TextBox 348"/>
            <p:cNvSpPr txBox="1"/>
            <p:nvPr/>
          </p:nvSpPr>
          <p:spPr bwMode="auto">
            <a:xfrm>
              <a:off x="5421256" y="1589942"/>
              <a:ext cx="2544889" cy="3998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spc="3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自助理赔功能简介</a:t>
              </a:r>
              <a:endParaRPr lang="zh-CN" altLang="en-US" sz="2000" b="1" spc="300" dirty="0">
                <a:solidFill>
                  <a:schemeClr val="accent6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13"/>
          <p:cNvGrpSpPr/>
          <p:nvPr/>
        </p:nvGrpSpPr>
        <p:grpSpPr bwMode="auto">
          <a:xfrm>
            <a:off x="4139953" y="2040022"/>
            <a:ext cx="4073525" cy="950324"/>
            <a:chOff x="4181203" y="1604049"/>
            <a:chExt cx="4074491" cy="949752"/>
          </a:xfrm>
        </p:grpSpPr>
        <p:sp>
          <p:nvSpPr>
            <p:cNvPr id="23" name="矩形 22"/>
            <p:cNvSpPr/>
            <p:nvPr/>
          </p:nvSpPr>
          <p:spPr bwMode="auto">
            <a:xfrm>
              <a:off x="4181203" y="2103347"/>
              <a:ext cx="4074491" cy="450454"/>
            </a:xfrm>
            <a:prstGeom prst="rect">
              <a:avLst/>
            </a:prstGeom>
            <a:noFill/>
            <a:ln w="6350" algn="ctr">
              <a:noFill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6" name="TextBox 25"/>
            <p:cNvSpPr txBox="1"/>
            <p:nvPr/>
          </p:nvSpPr>
          <p:spPr bwMode="auto">
            <a:xfrm>
              <a:off x="5415900" y="1604049"/>
              <a:ext cx="1954844" cy="3998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spc="300" dirty="0" smtClean="0">
                  <a:solidFill>
                    <a:srgbClr val="FC7B1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相应操作流程</a:t>
              </a:r>
              <a:endParaRPr lang="zh-CN" altLang="en-US" sz="2000" b="1" spc="300" dirty="0">
                <a:solidFill>
                  <a:srgbClr val="FC7B1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79512" y="857040"/>
            <a:ext cx="28083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400" dirty="0">
                <a:latin typeface="+mn-ea"/>
              </a:rPr>
              <a:t>扫描下方二维码，点击“用浏览器打开”，即可下载好福利</a:t>
            </a:r>
            <a:r>
              <a:rPr lang="en-US" altLang="zh-CN" sz="1400" dirty="0">
                <a:latin typeface="+mn-ea"/>
              </a:rPr>
              <a:t>APP</a:t>
            </a:r>
            <a:r>
              <a:rPr lang="zh-CN" altLang="zh-CN" sz="1400" dirty="0" smtClean="0">
                <a:latin typeface="+mn-ea"/>
              </a:rPr>
              <a:t>。</a:t>
            </a:r>
            <a:endParaRPr lang="en-US" altLang="zh-CN" sz="1400" dirty="0" smtClean="0">
              <a:latin typeface="+mn-ea"/>
            </a:endParaRPr>
          </a:p>
          <a:p>
            <a:endParaRPr lang="zh-CN" altLang="zh-CN" sz="1400" dirty="0">
              <a:latin typeface="+mn-ea"/>
            </a:endParaRPr>
          </a:p>
          <a:p>
            <a:r>
              <a:rPr lang="zh-CN" altLang="zh-CN" sz="1400" dirty="0">
                <a:latin typeface="+mn-ea"/>
              </a:rPr>
              <a:t>或者在</a:t>
            </a:r>
            <a:r>
              <a:rPr lang="en-US" altLang="zh-CN" sz="1400" dirty="0">
                <a:latin typeface="+mn-ea"/>
              </a:rPr>
              <a:t>APP STORE</a:t>
            </a:r>
            <a:r>
              <a:rPr lang="zh-CN" altLang="zh-CN" sz="1400" dirty="0">
                <a:latin typeface="+mn-ea"/>
              </a:rPr>
              <a:t>、安卓市场搜索“平安好福利”进行下</a:t>
            </a:r>
            <a:r>
              <a:rPr lang="zh-CN" altLang="zh-CN" sz="1400" dirty="0" smtClean="0">
                <a:latin typeface="+mn-ea"/>
              </a:rPr>
              <a:t>载</a:t>
            </a:r>
            <a:endParaRPr lang="zh-CN" altLang="zh-CN" sz="1400" dirty="0">
              <a:latin typeface="+mn-ea"/>
            </a:endParaRPr>
          </a:p>
        </p:txBody>
      </p:sp>
      <p:pic>
        <p:nvPicPr>
          <p:cNvPr id="25" name="图片 24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20" y="2856706"/>
            <a:ext cx="2088232" cy="2088232"/>
          </a:xfrm>
          <a:prstGeom prst="rect">
            <a:avLst/>
          </a:prstGeom>
          <a:noFill/>
          <a:ln w="9525" cmpd="sng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26" name="标题 24"/>
          <p:cNvSpPr/>
          <p:nvPr/>
        </p:nvSpPr>
        <p:spPr bwMode="auto">
          <a:xfrm>
            <a:off x="-252536" y="79263"/>
            <a:ext cx="3528392" cy="77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b="1" dirty="0" smtClean="0">
                <a:solidFill>
                  <a:srgbClr val="FC7B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注册</a:t>
            </a:r>
            <a:endParaRPr lang="en-US" altLang="zh-CN" sz="2400" b="1" dirty="0">
              <a:solidFill>
                <a:srgbClr val="FC7B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95" name="Picture 23" descr="D:\Users\houjian781\Desktop\活动预告\活动预告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309" y="2300666"/>
            <a:ext cx="5780154" cy="320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779912" y="984498"/>
            <a:ext cx="475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+mn-ea"/>
              </a:rPr>
              <a:t>安装完成后</a:t>
            </a:r>
            <a:r>
              <a:rPr lang="zh-CN" altLang="zh-CN" sz="1400" dirty="0" smtClean="0">
                <a:latin typeface="+mn-ea"/>
              </a:rPr>
              <a:t>打</a:t>
            </a:r>
            <a:r>
              <a:rPr lang="zh-CN" altLang="zh-CN" sz="1400" dirty="0">
                <a:latin typeface="+mn-ea"/>
              </a:rPr>
              <a:t>开</a:t>
            </a:r>
            <a:r>
              <a:rPr lang="en-US" altLang="zh-CN" sz="1400" dirty="0">
                <a:latin typeface="+mn-ea"/>
              </a:rPr>
              <a:t>APP</a:t>
            </a:r>
            <a:r>
              <a:rPr lang="zh-CN" altLang="zh-CN" sz="1400" dirty="0">
                <a:latin typeface="+mn-ea"/>
              </a:rPr>
              <a:t>，点击“会员注册”，填写手机号、密码、验证码，点击“获取”后，填写短信动态验证码，完成后点击“下一步”，填写姓名、身份证信息后</a:t>
            </a:r>
            <a:r>
              <a:rPr lang="zh-CN" altLang="zh-CN" sz="1400" dirty="0" smtClean="0">
                <a:latin typeface="+mn-ea"/>
              </a:rPr>
              <a:t>，</a:t>
            </a:r>
            <a:r>
              <a:rPr lang="zh-CN" altLang="en-US" sz="1400" dirty="0" smtClean="0">
                <a:latin typeface="+mn-ea"/>
              </a:rPr>
              <a:t>即可</a:t>
            </a:r>
            <a:r>
              <a:rPr lang="zh-CN" altLang="zh-CN" sz="1400" dirty="0" smtClean="0">
                <a:latin typeface="+mn-ea"/>
              </a:rPr>
              <a:t>完</a:t>
            </a:r>
            <a:r>
              <a:rPr lang="zh-CN" altLang="zh-CN" sz="1400" dirty="0">
                <a:latin typeface="+mn-ea"/>
              </a:rPr>
              <a:t>成注册</a:t>
            </a:r>
            <a:endParaRPr lang="zh-CN" altLang="zh-CN" sz="14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768474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400" dirty="0"/>
              <a:t>曾经买过中国平安产品（如航空意外险、车险等）的可能已有一账通账号，如果注册时显示“你已经注册一账通”的，可以通过点击“忘记密码”找回密码</a:t>
            </a:r>
            <a:r>
              <a:rPr lang="zh-CN" altLang="zh-CN" sz="1400" dirty="0" smtClean="0"/>
              <a:t>。</a:t>
            </a:r>
            <a:endParaRPr lang="en-US" altLang="zh-CN" sz="1400" dirty="0" smtClean="0"/>
          </a:p>
          <a:p>
            <a:endParaRPr lang="zh-CN" altLang="zh-CN" sz="1400" dirty="0"/>
          </a:p>
          <a:p>
            <a:r>
              <a:rPr lang="zh-CN" altLang="zh-CN" sz="1400" dirty="0"/>
              <a:t>点击找回密码，输入身份证号，输入注册手机号和验证码，开始重设。若原手机号或邮箱已不再使用，请致电</a:t>
            </a:r>
            <a:r>
              <a:rPr lang="en-US" altLang="zh-CN" sz="1400" dirty="0"/>
              <a:t>95511</a:t>
            </a:r>
            <a:r>
              <a:rPr lang="zh-CN" altLang="zh-CN" sz="1400" dirty="0"/>
              <a:t>变更手机号。</a:t>
            </a:r>
            <a:endParaRPr lang="zh-CN" altLang="zh-CN" sz="1400" dirty="0"/>
          </a:p>
          <a:p>
            <a:endParaRPr lang="zh-CN" altLang="en-US" sz="1400" dirty="0"/>
          </a:p>
        </p:txBody>
      </p:sp>
      <p:pic>
        <p:nvPicPr>
          <p:cNvPr id="8194" name="Picture 2" descr="D:\Users\houjian781\Desktop\活动预告\活动预告\3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682" y="1920602"/>
            <a:ext cx="5770612" cy="322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24"/>
          <p:cNvSpPr/>
          <p:nvPr/>
        </p:nvSpPr>
        <p:spPr bwMode="auto">
          <a:xfrm>
            <a:off x="-252536" y="79263"/>
            <a:ext cx="3528392" cy="77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b="1" dirty="0" smtClean="0">
                <a:solidFill>
                  <a:srgbClr val="FC7B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密码找回</a:t>
            </a:r>
            <a:endParaRPr lang="en-US" altLang="zh-CN" sz="2400" b="1" dirty="0">
              <a:solidFill>
                <a:srgbClr val="FC7B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5240" y="5008235"/>
            <a:ext cx="7956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温馨提示：</a:t>
            </a:r>
            <a:endParaRPr lang="en-US" altLang="zh-CN" sz="1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若一帐通注册遇到问题，可拨打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95511-4-8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进行咨询。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4"/>
          <p:cNvSpPr/>
          <p:nvPr/>
        </p:nvSpPr>
        <p:spPr bwMode="auto">
          <a:xfrm>
            <a:off x="-252536" y="79263"/>
            <a:ext cx="3528392" cy="77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b="1" dirty="0" smtClean="0">
                <a:solidFill>
                  <a:srgbClr val="FC7B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保单查询</a:t>
            </a:r>
            <a:endParaRPr lang="en-US" altLang="zh-CN" sz="2400" b="1" dirty="0">
              <a:solidFill>
                <a:srgbClr val="FC7B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928662" y="1070756"/>
            <a:ext cx="6715172" cy="4143404"/>
            <a:chOff x="1071538" y="1070756"/>
            <a:chExt cx="6715172" cy="4143404"/>
          </a:xfrm>
        </p:grpSpPr>
        <p:sp>
          <p:nvSpPr>
            <p:cNvPr id="4" name="矩形 3"/>
            <p:cNvSpPr/>
            <p:nvPr/>
          </p:nvSpPr>
          <p:spPr>
            <a:xfrm>
              <a:off x="1071538" y="1070756"/>
              <a:ext cx="671517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zh-CN" sz="1400" dirty="0" smtClean="0">
                  <a:latin typeface="+mn-ea"/>
                </a:rPr>
                <a:t>点击主页“</a:t>
              </a:r>
              <a:r>
                <a:rPr lang="zh-CN" altLang="en-US" sz="1400" dirty="0" smtClean="0">
                  <a:latin typeface="+mn-ea"/>
                </a:rPr>
                <a:t>保障信息</a:t>
              </a:r>
              <a:r>
                <a:rPr lang="zh-CN" altLang="zh-CN" sz="1400" dirty="0" smtClean="0">
                  <a:latin typeface="+mn-ea"/>
                </a:rPr>
                <a:t>”看到相应保单后</a:t>
              </a:r>
              <a:r>
                <a:rPr lang="zh-CN" altLang="en-US" sz="1400" dirty="0" smtClean="0">
                  <a:latin typeface="+mn-ea"/>
                </a:rPr>
                <a:t>，</a:t>
              </a:r>
              <a:r>
                <a:rPr lang="zh-CN" altLang="zh-CN" sz="1400" dirty="0" smtClean="0">
                  <a:latin typeface="+mn-ea"/>
                </a:rPr>
                <a:t>点击想要查询的相应保单保障详情。</a:t>
              </a:r>
              <a:endParaRPr lang="zh-CN" altLang="zh-CN" sz="1400" dirty="0">
                <a:latin typeface="+mn-ea"/>
              </a:endParaRPr>
            </a:p>
          </p:txBody>
        </p:sp>
        <p:pic>
          <p:nvPicPr>
            <p:cNvPr id="7" name="图片 6"/>
            <p:cNvPicPr/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4214810" y="1713698"/>
              <a:ext cx="2214578" cy="3500462"/>
            </a:xfrm>
            <a:prstGeom prst="rect">
              <a:avLst/>
            </a:prstGeom>
            <a:noFill/>
            <a:ln w="19050">
              <a:solidFill>
                <a:srgbClr val="00B050"/>
              </a:solidFill>
              <a:miter lim="800000"/>
              <a:headEnd/>
              <a:tailEnd/>
            </a:ln>
          </p:spPr>
        </p:pic>
        <p:sp>
          <p:nvSpPr>
            <p:cNvPr id="9" name="矩形 8"/>
            <p:cNvSpPr/>
            <p:nvPr/>
          </p:nvSpPr>
          <p:spPr>
            <a:xfrm>
              <a:off x="1428728" y="3642524"/>
              <a:ext cx="714380" cy="33734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4214810" y="4142590"/>
              <a:ext cx="2143140" cy="57150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3698"/>
            <a:ext cx="2214578" cy="35004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00B050"/>
            </a:solidFill>
            <a:miter lim="800000"/>
            <a:headEnd/>
            <a:tailEnd/>
          </a:ln>
          <a:effectLst/>
        </p:spPr>
      </p:pic>
      <p:sp>
        <p:nvSpPr>
          <p:cNvPr id="13" name="矩形 12"/>
          <p:cNvSpPr/>
          <p:nvPr/>
        </p:nvSpPr>
        <p:spPr>
          <a:xfrm>
            <a:off x="1214414" y="3571086"/>
            <a:ext cx="571504" cy="50006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14414" y="1427946"/>
            <a:ext cx="2357454" cy="37862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00B050"/>
            </a:solidFill>
            <a:miter lim="800000"/>
            <a:headEnd/>
            <a:tailEnd/>
          </a:ln>
          <a:effectLst/>
        </p:spPr>
      </p:pic>
      <p:sp>
        <p:nvSpPr>
          <p:cNvPr id="11" name="标题 24"/>
          <p:cNvSpPr/>
          <p:nvPr/>
        </p:nvSpPr>
        <p:spPr bwMode="auto">
          <a:xfrm>
            <a:off x="-252536" y="79263"/>
            <a:ext cx="3528392" cy="77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b="1" dirty="0" smtClean="0">
                <a:solidFill>
                  <a:srgbClr val="FC7B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如何申请自助理赔？</a:t>
            </a:r>
            <a:endParaRPr lang="en-US" altLang="zh-CN" sz="2400" b="1" dirty="0">
              <a:solidFill>
                <a:srgbClr val="FC7B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9" y="1299802"/>
            <a:ext cx="2109787" cy="37486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/>
          <p:nvPr/>
        </p:nvSpPr>
        <p:spPr>
          <a:xfrm>
            <a:off x="3465514" y="5369022"/>
            <a:ext cx="5678487" cy="338043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0" kern="0">
                <a:solidFill>
                  <a:sysClr val="windowText" lastClr="000000"/>
                </a:solidFill>
              </a:rPr>
              <a:t>小提示：出险日期必须在保单的保险期限内才能进行理赔噢</a:t>
            </a:r>
            <a:r>
              <a:rPr lang="en-US" altLang="zh-CN" sz="1600" b="0" kern="0">
                <a:solidFill>
                  <a:sysClr val="windowText" lastClr="000000"/>
                </a:solidFill>
              </a:rPr>
              <a:t>~</a:t>
            </a:r>
            <a:endParaRPr lang="en-US" altLang="zh-CN" sz="1600" b="0" kern="0" dirty="0">
              <a:solidFill>
                <a:sysClr val="windowText" lastClr="00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246939" y="4012086"/>
            <a:ext cx="1449387" cy="1061743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多次就诊单证可以在一次申请中提交。“出险日期”填写最早的就诊日期。有连带保险责任的此处也可以进行选择</a:t>
            </a:r>
            <a:endParaRPr lang="en-US" altLang="zh-CN" sz="105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1"/>
          <p:cNvSpPr>
            <a:spLocks noChangeArrowheads="1"/>
          </p:cNvSpPr>
          <p:nvPr/>
        </p:nvSpPr>
        <p:spPr bwMode="auto">
          <a:xfrm>
            <a:off x="6194426" y="2221883"/>
            <a:ext cx="2125663" cy="557058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200" baseline="-25000">
              <a:latin typeface="黑体" panose="02010609060101010101" pitchFamily="49" charset="-122"/>
            </a:endParaRPr>
          </a:p>
        </p:txBody>
      </p:sp>
      <p:sp>
        <p:nvSpPr>
          <p:cNvPr id="27" name="右箭头 11"/>
          <p:cNvSpPr>
            <a:spLocks noChangeArrowheads="1"/>
          </p:cNvSpPr>
          <p:nvPr/>
        </p:nvSpPr>
        <p:spPr bwMode="auto">
          <a:xfrm>
            <a:off x="4643438" y="2856706"/>
            <a:ext cx="428628" cy="374567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9CCFF"/>
          </a:solidFill>
          <a:ln w="9525" algn="ctr">
            <a:solidFill>
              <a:srgbClr val="99CCFF"/>
            </a:solidFill>
            <a:round/>
          </a:ln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29" name="矩形 2"/>
          <p:cNvSpPr>
            <a:spLocks noChangeArrowheads="1"/>
          </p:cNvSpPr>
          <p:nvPr/>
        </p:nvSpPr>
        <p:spPr bwMode="auto">
          <a:xfrm>
            <a:off x="3559175" y="3043980"/>
            <a:ext cx="177800" cy="1380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</a:ln>
        </p:spPr>
        <p:txBody>
          <a:bodyPr wrap="none" lIns="90000" tIns="46800" rIns="90000" bIns="46800" anchor="ctr"/>
          <a:lstStyle/>
          <a:p>
            <a:endParaRPr lang="zh-CN" altLang="en-US"/>
          </a:p>
        </p:txBody>
      </p:sp>
      <p:sp>
        <p:nvSpPr>
          <p:cNvPr id="30" name="TextBox 25"/>
          <p:cNvSpPr txBox="1">
            <a:spLocks noChangeArrowheads="1"/>
          </p:cNvSpPr>
          <p:nvPr/>
        </p:nvSpPr>
        <p:spPr bwMode="auto">
          <a:xfrm>
            <a:off x="1142976" y="856442"/>
            <a:ext cx="2451100" cy="277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l" eaLnBrk="1" hangingPunct="1"/>
            <a:r>
              <a:rPr lang="en-US" altLang="zh-CN" sz="1200" dirty="0">
                <a:latin typeface="+mn-ea"/>
                <a:ea typeface="+mn-ea"/>
              </a:rPr>
              <a:t>1. </a:t>
            </a:r>
            <a:r>
              <a:rPr lang="zh-CN" altLang="en-US" sz="1200" dirty="0">
                <a:latin typeface="+mn-ea"/>
                <a:ea typeface="+mn-ea"/>
              </a:rPr>
              <a:t>进入“自助理赔”通道</a:t>
            </a:r>
            <a:endParaRPr lang="zh-CN" altLang="en-US" sz="1200" dirty="0">
              <a:latin typeface="+mn-ea"/>
              <a:ea typeface="+mn-ea"/>
            </a:endParaRPr>
          </a:p>
        </p:txBody>
      </p:sp>
      <p:sp>
        <p:nvSpPr>
          <p:cNvPr id="32" name="TextBox 15"/>
          <p:cNvSpPr txBox="1">
            <a:spLocks noChangeArrowheads="1"/>
          </p:cNvSpPr>
          <p:nvPr/>
        </p:nvSpPr>
        <p:spPr bwMode="auto">
          <a:xfrm>
            <a:off x="6372200" y="857013"/>
            <a:ext cx="2236787" cy="27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l" eaLnBrk="1" hangingPunct="1"/>
            <a:r>
              <a:rPr lang="en-US" altLang="zh-CN" sz="1200" dirty="0" smtClean="0">
                <a:latin typeface="+mn-ea"/>
                <a:ea typeface="+mn-ea"/>
              </a:rPr>
              <a:t>2. </a:t>
            </a:r>
            <a:r>
              <a:rPr lang="zh-CN" altLang="en-US" sz="1200" dirty="0">
                <a:latin typeface="+mn-ea"/>
                <a:ea typeface="+mn-ea"/>
              </a:rPr>
              <a:t>填写申请类型和出险日期</a:t>
            </a:r>
            <a:endParaRPr lang="zh-CN" altLang="en-US" sz="1200" dirty="0">
              <a:latin typeface="+mn-ea"/>
              <a:ea typeface="+mn-ea"/>
            </a:endParaRPr>
          </a:p>
        </p:txBody>
      </p:sp>
      <p:sp>
        <p:nvSpPr>
          <p:cNvPr id="24" name="矩形 1"/>
          <p:cNvSpPr>
            <a:spLocks noChangeArrowheads="1"/>
          </p:cNvSpPr>
          <p:nvPr/>
        </p:nvSpPr>
        <p:spPr bwMode="auto">
          <a:xfrm>
            <a:off x="1857356" y="3428210"/>
            <a:ext cx="785818" cy="357190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200" baseline="-25000">
              <a:latin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视点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1548</Words>
  <Application>WPS 演示</Application>
  <PresentationFormat>自定义</PresentationFormat>
  <Paragraphs>167</Paragraphs>
  <Slides>18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Calibri</vt:lpstr>
      <vt:lpstr>华文楷体</vt:lpstr>
      <vt:lpstr>黑体</vt:lpstr>
      <vt:lpstr>华文细黑</vt:lpstr>
      <vt:lpstr>Microsoft JhengHei</vt:lpstr>
      <vt:lpstr>华文中宋</vt:lpstr>
      <vt:lpstr>Verdana</vt:lpstr>
      <vt:lpstr>Office 主题</vt:lpstr>
      <vt:lpstr>Word.Document.12</vt:lpstr>
      <vt:lpstr>Word.Document.12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杨鹏昊(养老险个人业务部)</dc:creator>
  <cp:lastModifiedBy>dl-ch</cp:lastModifiedBy>
  <cp:revision>101</cp:revision>
  <dcterms:created xsi:type="dcterms:W3CDTF">2015-01-20T13:22:00Z</dcterms:created>
  <dcterms:modified xsi:type="dcterms:W3CDTF">2017-04-14T03:48:27Z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2052-10.1.0.6207</vt:lpwstr>
  </property>
</Properties>
</file>